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0" r:id="rId2"/>
    <p:sldId id="263" r:id="rId3"/>
    <p:sldId id="276" r:id="rId4"/>
    <p:sldId id="277" r:id="rId5"/>
    <p:sldId id="278" r:id="rId6"/>
    <p:sldId id="279"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57" r:id="rId20"/>
    <p:sldId id="258" r:id="rId21"/>
    <p:sldId id="259" r:id="rId22"/>
    <p:sldId id="260" r:id="rId23"/>
    <p:sldId id="261" r:id="rId24"/>
    <p:sldId id="26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59" d="100"/>
          <a:sy n="59" d="100"/>
        </p:scale>
        <p:origin x="82"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2E760D-E593-4DC6-9B9E-3C5C819C2153}" type="doc">
      <dgm:prSet loTypeId="urn:microsoft.com/office/officeart/2005/8/layout/arrow1" loCatId="process" qsTypeId="urn:microsoft.com/office/officeart/2005/8/quickstyle/simple1" qsCatId="simple" csTypeId="urn:microsoft.com/office/officeart/2005/8/colors/accent2_2" csCatId="accent2" phldr="1"/>
      <dgm:spPr/>
      <dgm:t>
        <a:bodyPr/>
        <a:lstStyle/>
        <a:p>
          <a:endParaRPr lang="en-US"/>
        </a:p>
      </dgm:t>
    </dgm:pt>
    <dgm:pt modelId="{9CEEF2CE-F652-4145-BE6A-998658997664}">
      <dgm:prSet phldrT="[Text]"/>
      <dgm:spPr/>
      <dgm:t>
        <a:bodyPr/>
        <a:lstStyle/>
        <a:p>
          <a:r>
            <a:rPr lang="en-US" dirty="0" smtClean="0"/>
            <a:t>Extroverted (E)</a:t>
          </a:r>
          <a:endParaRPr lang="en-US" dirty="0"/>
        </a:p>
      </dgm:t>
    </dgm:pt>
    <dgm:pt modelId="{C30C239F-808A-4FCD-8CDD-6D4ECD93B194}" type="parTrans" cxnId="{0503D735-BAF5-47E9-82F2-5065A7F151FB}">
      <dgm:prSet/>
      <dgm:spPr/>
      <dgm:t>
        <a:bodyPr/>
        <a:lstStyle/>
        <a:p>
          <a:endParaRPr lang="en-US"/>
        </a:p>
      </dgm:t>
    </dgm:pt>
    <dgm:pt modelId="{9AB539E9-4885-486E-B879-CC4624276056}" type="sibTrans" cxnId="{0503D735-BAF5-47E9-82F2-5065A7F151FB}">
      <dgm:prSet/>
      <dgm:spPr/>
      <dgm:t>
        <a:bodyPr/>
        <a:lstStyle/>
        <a:p>
          <a:endParaRPr lang="en-US"/>
        </a:p>
      </dgm:t>
    </dgm:pt>
    <dgm:pt modelId="{F680B603-092D-4749-A57B-CAEE5ECD45A6}">
      <dgm:prSet phldrT="[Text]"/>
      <dgm:spPr/>
      <dgm:t>
        <a:bodyPr/>
        <a:lstStyle/>
        <a:p>
          <a:r>
            <a:rPr lang="en-US" dirty="0" smtClean="0"/>
            <a:t>Introverted (I)</a:t>
          </a:r>
        </a:p>
      </dgm:t>
    </dgm:pt>
    <dgm:pt modelId="{D21176A7-2B01-4BF7-B8D4-CB4FA9E06934}" type="parTrans" cxnId="{9FDA75F8-F50B-4E2C-A70B-3641303A6552}">
      <dgm:prSet/>
      <dgm:spPr/>
      <dgm:t>
        <a:bodyPr/>
        <a:lstStyle/>
        <a:p>
          <a:endParaRPr lang="en-US"/>
        </a:p>
      </dgm:t>
    </dgm:pt>
    <dgm:pt modelId="{930DC36F-A41C-4329-9E00-49D3AFE9DF13}" type="sibTrans" cxnId="{9FDA75F8-F50B-4E2C-A70B-3641303A6552}">
      <dgm:prSet/>
      <dgm:spPr/>
      <dgm:t>
        <a:bodyPr/>
        <a:lstStyle/>
        <a:p>
          <a:endParaRPr lang="en-US"/>
        </a:p>
      </dgm:t>
    </dgm:pt>
    <dgm:pt modelId="{043D4C45-AFCB-47D2-A4E8-EB426FB5EFEB}" type="pres">
      <dgm:prSet presAssocID="{642E760D-E593-4DC6-9B9E-3C5C819C2153}" presName="cycle" presStyleCnt="0">
        <dgm:presLayoutVars>
          <dgm:dir/>
          <dgm:resizeHandles val="exact"/>
        </dgm:presLayoutVars>
      </dgm:prSet>
      <dgm:spPr/>
      <dgm:t>
        <a:bodyPr/>
        <a:lstStyle/>
        <a:p>
          <a:endParaRPr lang="en-US"/>
        </a:p>
      </dgm:t>
    </dgm:pt>
    <dgm:pt modelId="{CB48018C-7F41-4C00-AF36-C7BBE9EFFBEE}" type="pres">
      <dgm:prSet presAssocID="{9CEEF2CE-F652-4145-BE6A-998658997664}" presName="arrow" presStyleLbl="node1" presStyleIdx="0" presStyleCnt="2">
        <dgm:presLayoutVars>
          <dgm:bulletEnabled val="1"/>
        </dgm:presLayoutVars>
      </dgm:prSet>
      <dgm:spPr/>
      <dgm:t>
        <a:bodyPr/>
        <a:lstStyle/>
        <a:p>
          <a:endParaRPr lang="en-US"/>
        </a:p>
      </dgm:t>
    </dgm:pt>
    <dgm:pt modelId="{623B653F-D5F4-4756-B2FA-E7B63C0D081E}" type="pres">
      <dgm:prSet presAssocID="{F680B603-092D-4749-A57B-CAEE5ECD45A6}" presName="arrow" presStyleLbl="node1" presStyleIdx="1" presStyleCnt="2" custRadScaleRad="101076" custRadScaleInc="-4883">
        <dgm:presLayoutVars>
          <dgm:bulletEnabled val="1"/>
        </dgm:presLayoutVars>
      </dgm:prSet>
      <dgm:spPr/>
      <dgm:t>
        <a:bodyPr/>
        <a:lstStyle/>
        <a:p>
          <a:endParaRPr lang="en-US"/>
        </a:p>
      </dgm:t>
    </dgm:pt>
  </dgm:ptLst>
  <dgm:cxnLst>
    <dgm:cxn modelId="{0503D735-BAF5-47E9-82F2-5065A7F151FB}" srcId="{642E760D-E593-4DC6-9B9E-3C5C819C2153}" destId="{9CEEF2CE-F652-4145-BE6A-998658997664}" srcOrd="0" destOrd="0" parTransId="{C30C239F-808A-4FCD-8CDD-6D4ECD93B194}" sibTransId="{9AB539E9-4885-486E-B879-CC4624276056}"/>
    <dgm:cxn modelId="{9FDA75F8-F50B-4E2C-A70B-3641303A6552}" srcId="{642E760D-E593-4DC6-9B9E-3C5C819C2153}" destId="{F680B603-092D-4749-A57B-CAEE5ECD45A6}" srcOrd="1" destOrd="0" parTransId="{D21176A7-2B01-4BF7-B8D4-CB4FA9E06934}" sibTransId="{930DC36F-A41C-4329-9E00-49D3AFE9DF13}"/>
    <dgm:cxn modelId="{288371DE-8CF8-4D8F-90E2-88968A2C0069}" type="presOf" srcId="{9CEEF2CE-F652-4145-BE6A-998658997664}" destId="{CB48018C-7F41-4C00-AF36-C7BBE9EFFBEE}" srcOrd="0" destOrd="0" presId="urn:microsoft.com/office/officeart/2005/8/layout/arrow1"/>
    <dgm:cxn modelId="{53CEE274-70C6-41FA-8B39-66E965558048}" type="presOf" srcId="{642E760D-E593-4DC6-9B9E-3C5C819C2153}" destId="{043D4C45-AFCB-47D2-A4E8-EB426FB5EFEB}" srcOrd="0" destOrd="0" presId="urn:microsoft.com/office/officeart/2005/8/layout/arrow1"/>
    <dgm:cxn modelId="{ACE49C68-EC94-4F9B-A442-81C59387E494}" type="presOf" srcId="{F680B603-092D-4749-A57B-CAEE5ECD45A6}" destId="{623B653F-D5F4-4756-B2FA-E7B63C0D081E}" srcOrd="0" destOrd="0" presId="urn:microsoft.com/office/officeart/2005/8/layout/arrow1"/>
    <dgm:cxn modelId="{6AE27BCD-EB69-45BB-A9F4-8570ED92D277}" type="presParOf" srcId="{043D4C45-AFCB-47D2-A4E8-EB426FB5EFEB}" destId="{CB48018C-7F41-4C00-AF36-C7BBE9EFFBEE}" srcOrd="0" destOrd="0" presId="urn:microsoft.com/office/officeart/2005/8/layout/arrow1"/>
    <dgm:cxn modelId="{88C928CA-F429-42B9-BBB8-61C19A538A9F}" type="presParOf" srcId="{043D4C45-AFCB-47D2-A4E8-EB426FB5EFEB}" destId="{623B653F-D5F4-4756-B2FA-E7B63C0D081E}"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2E760D-E593-4DC6-9B9E-3C5C819C2153}" type="doc">
      <dgm:prSet loTypeId="urn:microsoft.com/office/officeart/2005/8/layout/arrow1" loCatId="process" qsTypeId="urn:microsoft.com/office/officeart/2005/8/quickstyle/simple1" qsCatId="simple" csTypeId="urn:microsoft.com/office/officeart/2005/8/colors/colorful2" csCatId="colorful" phldr="1"/>
      <dgm:spPr/>
      <dgm:t>
        <a:bodyPr/>
        <a:lstStyle/>
        <a:p>
          <a:endParaRPr lang="en-US"/>
        </a:p>
      </dgm:t>
    </dgm:pt>
    <dgm:pt modelId="{9CEEF2CE-F652-4145-BE6A-998658997664}">
      <dgm:prSet phldrT="[Text]"/>
      <dgm:spPr>
        <a:solidFill>
          <a:srgbClr val="CC6600"/>
        </a:solidFill>
      </dgm:spPr>
      <dgm:t>
        <a:bodyPr/>
        <a:lstStyle/>
        <a:p>
          <a:r>
            <a:rPr lang="en-US" dirty="0" smtClean="0"/>
            <a:t>Sensing (S)</a:t>
          </a:r>
          <a:endParaRPr lang="en-US" dirty="0"/>
        </a:p>
      </dgm:t>
    </dgm:pt>
    <dgm:pt modelId="{C30C239F-808A-4FCD-8CDD-6D4ECD93B194}" type="parTrans" cxnId="{0503D735-BAF5-47E9-82F2-5065A7F151FB}">
      <dgm:prSet/>
      <dgm:spPr/>
      <dgm:t>
        <a:bodyPr/>
        <a:lstStyle/>
        <a:p>
          <a:endParaRPr lang="en-US"/>
        </a:p>
      </dgm:t>
    </dgm:pt>
    <dgm:pt modelId="{9AB539E9-4885-486E-B879-CC4624276056}" type="sibTrans" cxnId="{0503D735-BAF5-47E9-82F2-5065A7F151FB}">
      <dgm:prSet/>
      <dgm:spPr/>
      <dgm:t>
        <a:bodyPr/>
        <a:lstStyle/>
        <a:p>
          <a:endParaRPr lang="en-US"/>
        </a:p>
      </dgm:t>
    </dgm:pt>
    <dgm:pt modelId="{F680B603-092D-4749-A57B-CAEE5ECD45A6}">
      <dgm:prSet phldrT="[Text]"/>
      <dgm:spPr>
        <a:solidFill>
          <a:srgbClr val="CC6600"/>
        </a:solidFill>
      </dgm:spPr>
      <dgm:t>
        <a:bodyPr/>
        <a:lstStyle/>
        <a:p>
          <a:r>
            <a:rPr lang="en-US" dirty="0" smtClean="0"/>
            <a:t>Intuitive (N)</a:t>
          </a:r>
        </a:p>
      </dgm:t>
    </dgm:pt>
    <dgm:pt modelId="{D21176A7-2B01-4BF7-B8D4-CB4FA9E06934}" type="parTrans" cxnId="{9FDA75F8-F50B-4E2C-A70B-3641303A6552}">
      <dgm:prSet/>
      <dgm:spPr/>
      <dgm:t>
        <a:bodyPr/>
        <a:lstStyle/>
        <a:p>
          <a:endParaRPr lang="en-US"/>
        </a:p>
      </dgm:t>
    </dgm:pt>
    <dgm:pt modelId="{930DC36F-A41C-4329-9E00-49D3AFE9DF13}" type="sibTrans" cxnId="{9FDA75F8-F50B-4E2C-A70B-3641303A6552}">
      <dgm:prSet/>
      <dgm:spPr/>
      <dgm:t>
        <a:bodyPr/>
        <a:lstStyle/>
        <a:p>
          <a:endParaRPr lang="en-US"/>
        </a:p>
      </dgm:t>
    </dgm:pt>
    <dgm:pt modelId="{043D4C45-AFCB-47D2-A4E8-EB426FB5EFEB}" type="pres">
      <dgm:prSet presAssocID="{642E760D-E593-4DC6-9B9E-3C5C819C2153}" presName="cycle" presStyleCnt="0">
        <dgm:presLayoutVars>
          <dgm:dir/>
          <dgm:resizeHandles val="exact"/>
        </dgm:presLayoutVars>
      </dgm:prSet>
      <dgm:spPr/>
      <dgm:t>
        <a:bodyPr/>
        <a:lstStyle/>
        <a:p>
          <a:endParaRPr lang="en-US"/>
        </a:p>
      </dgm:t>
    </dgm:pt>
    <dgm:pt modelId="{CB48018C-7F41-4C00-AF36-C7BBE9EFFBEE}" type="pres">
      <dgm:prSet presAssocID="{9CEEF2CE-F652-4145-BE6A-998658997664}" presName="arrow" presStyleLbl="node1" presStyleIdx="0" presStyleCnt="2">
        <dgm:presLayoutVars>
          <dgm:bulletEnabled val="1"/>
        </dgm:presLayoutVars>
      </dgm:prSet>
      <dgm:spPr/>
      <dgm:t>
        <a:bodyPr/>
        <a:lstStyle/>
        <a:p>
          <a:endParaRPr lang="en-US"/>
        </a:p>
      </dgm:t>
    </dgm:pt>
    <dgm:pt modelId="{623B653F-D5F4-4756-B2FA-E7B63C0D081E}" type="pres">
      <dgm:prSet presAssocID="{F680B603-092D-4749-A57B-CAEE5ECD45A6}" presName="arrow" presStyleLbl="node1" presStyleIdx="1" presStyleCnt="2" custRadScaleRad="100179" custRadScaleInc="2424">
        <dgm:presLayoutVars>
          <dgm:bulletEnabled val="1"/>
        </dgm:presLayoutVars>
      </dgm:prSet>
      <dgm:spPr/>
      <dgm:t>
        <a:bodyPr/>
        <a:lstStyle/>
        <a:p>
          <a:endParaRPr lang="en-US"/>
        </a:p>
      </dgm:t>
    </dgm:pt>
  </dgm:ptLst>
  <dgm:cxnLst>
    <dgm:cxn modelId="{0503D735-BAF5-47E9-82F2-5065A7F151FB}" srcId="{642E760D-E593-4DC6-9B9E-3C5C819C2153}" destId="{9CEEF2CE-F652-4145-BE6A-998658997664}" srcOrd="0" destOrd="0" parTransId="{C30C239F-808A-4FCD-8CDD-6D4ECD93B194}" sibTransId="{9AB539E9-4885-486E-B879-CC4624276056}"/>
    <dgm:cxn modelId="{FCA2EDFE-EF6D-4E09-9F5C-DA41351B3E07}" type="presOf" srcId="{F680B603-092D-4749-A57B-CAEE5ECD45A6}" destId="{623B653F-D5F4-4756-B2FA-E7B63C0D081E}" srcOrd="0" destOrd="0" presId="urn:microsoft.com/office/officeart/2005/8/layout/arrow1"/>
    <dgm:cxn modelId="{9FDA75F8-F50B-4E2C-A70B-3641303A6552}" srcId="{642E760D-E593-4DC6-9B9E-3C5C819C2153}" destId="{F680B603-092D-4749-A57B-CAEE5ECD45A6}" srcOrd="1" destOrd="0" parTransId="{D21176A7-2B01-4BF7-B8D4-CB4FA9E06934}" sibTransId="{930DC36F-A41C-4329-9E00-49D3AFE9DF13}"/>
    <dgm:cxn modelId="{95CEDF3D-6AD5-48CE-9476-A61F24DEADC3}" type="presOf" srcId="{9CEEF2CE-F652-4145-BE6A-998658997664}" destId="{CB48018C-7F41-4C00-AF36-C7BBE9EFFBEE}" srcOrd="0" destOrd="0" presId="urn:microsoft.com/office/officeart/2005/8/layout/arrow1"/>
    <dgm:cxn modelId="{C022C547-AA5E-49FE-AF4B-94500C138A48}" type="presOf" srcId="{642E760D-E593-4DC6-9B9E-3C5C819C2153}" destId="{043D4C45-AFCB-47D2-A4E8-EB426FB5EFEB}" srcOrd="0" destOrd="0" presId="urn:microsoft.com/office/officeart/2005/8/layout/arrow1"/>
    <dgm:cxn modelId="{CEEC2B56-9E38-4E3F-8129-147F589E4DC2}" type="presParOf" srcId="{043D4C45-AFCB-47D2-A4E8-EB426FB5EFEB}" destId="{CB48018C-7F41-4C00-AF36-C7BBE9EFFBEE}" srcOrd="0" destOrd="0" presId="urn:microsoft.com/office/officeart/2005/8/layout/arrow1"/>
    <dgm:cxn modelId="{DDA41CE9-0466-4668-A785-9BF54FA02402}" type="presParOf" srcId="{043D4C45-AFCB-47D2-A4E8-EB426FB5EFEB}" destId="{623B653F-D5F4-4756-B2FA-E7B63C0D081E}" srcOrd="1" destOrd="0" presId="urn:microsoft.com/office/officeart/2005/8/layout/arrow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2E760D-E593-4DC6-9B9E-3C5C819C2153}" type="doc">
      <dgm:prSet loTypeId="urn:microsoft.com/office/officeart/2005/8/layout/arrow1" loCatId="process" qsTypeId="urn:microsoft.com/office/officeart/2005/8/quickstyle/simple1" qsCatId="simple" csTypeId="urn:microsoft.com/office/officeart/2005/8/colors/accent5_2" csCatId="accent5" phldr="1"/>
      <dgm:spPr/>
      <dgm:t>
        <a:bodyPr/>
        <a:lstStyle/>
        <a:p>
          <a:endParaRPr lang="en-US"/>
        </a:p>
      </dgm:t>
    </dgm:pt>
    <dgm:pt modelId="{9CEEF2CE-F652-4145-BE6A-998658997664}">
      <dgm:prSet phldrT="[Text]"/>
      <dgm:spPr/>
      <dgm:t>
        <a:bodyPr/>
        <a:lstStyle/>
        <a:p>
          <a:r>
            <a:rPr lang="en-US" dirty="0" smtClean="0">
              <a:solidFill>
                <a:schemeClr val="tx1"/>
              </a:solidFill>
            </a:rPr>
            <a:t>Thinking (T)</a:t>
          </a:r>
          <a:endParaRPr lang="en-US" dirty="0">
            <a:solidFill>
              <a:schemeClr val="tx1"/>
            </a:solidFill>
          </a:endParaRPr>
        </a:p>
      </dgm:t>
    </dgm:pt>
    <dgm:pt modelId="{C30C239F-808A-4FCD-8CDD-6D4ECD93B194}" type="parTrans" cxnId="{0503D735-BAF5-47E9-82F2-5065A7F151FB}">
      <dgm:prSet/>
      <dgm:spPr/>
      <dgm:t>
        <a:bodyPr/>
        <a:lstStyle/>
        <a:p>
          <a:endParaRPr lang="en-US"/>
        </a:p>
      </dgm:t>
    </dgm:pt>
    <dgm:pt modelId="{9AB539E9-4885-486E-B879-CC4624276056}" type="sibTrans" cxnId="{0503D735-BAF5-47E9-82F2-5065A7F151FB}">
      <dgm:prSet/>
      <dgm:spPr/>
      <dgm:t>
        <a:bodyPr/>
        <a:lstStyle/>
        <a:p>
          <a:endParaRPr lang="en-US"/>
        </a:p>
      </dgm:t>
    </dgm:pt>
    <dgm:pt modelId="{F680B603-092D-4749-A57B-CAEE5ECD45A6}">
      <dgm:prSet phldrT="[Text]"/>
      <dgm:spPr/>
      <dgm:t>
        <a:bodyPr/>
        <a:lstStyle/>
        <a:p>
          <a:r>
            <a:rPr lang="en-US" dirty="0" smtClean="0">
              <a:solidFill>
                <a:schemeClr val="tx1"/>
              </a:solidFill>
            </a:rPr>
            <a:t>Feeling (F)</a:t>
          </a:r>
        </a:p>
      </dgm:t>
    </dgm:pt>
    <dgm:pt modelId="{D21176A7-2B01-4BF7-B8D4-CB4FA9E06934}" type="parTrans" cxnId="{9FDA75F8-F50B-4E2C-A70B-3641303A6552}">
      <dgm:prSet/>
      <dgm:spPr/>
      <dgm:t>
        <a:bodyPr/>
        <a:lstStyle/>
        <a:p>
          <a:endParaRPr lang="en-US"/>
        </a:p>
      </dgm:t>
    </dgm:pt>
    <dgm:pt modelId="{930DC36F-A41C-4329-9E00-49D3AFE9DF13}" type="sibTrans" cxnId="{9FDA75F8-F50B-4E2C-A70B-3641303A6552}">
      <dgm:prSet/>
      <dgm:spPr/>
      <dgm:t>
        <a:bodyPr/>
        <a:lstStyle/>
        <a:p>
          <a:endParaRPr lang="en-US"/>
        </a:p>
      </dgm:t>
    </dgm:pt>
    <dgm:pt modelId="{043D4C45-AFCB-47D2-A4E8-EB426FB5EFEB}" type="pres">
      <dgm:prSet presAssocID="{642E760D-E593-4DC6-9B9E-3C5C819C2153}" presName="cycle" presStyleCnt="0">
        <dgm:presLayoutVars>
          <dgm:dir/>
          <dgm:resizeHandles val="exact"/>
        </dgm:presLayoutVars>
      </dgm:prSet>
      <dgm:spPr/>
      <dgm:t>
        <a:bodyPr/>
        <a:lstStyle/>
        <a:p>
          <a:endParaRPr lang="en-US"/>
        </a:p>
      </dgm:t>
    </dgm:pt>
    <dgm:pt modelId="{CB48018C-7F41-4C00-AF36-C7BBE9EFFBEE}" type="pres">
      <dgm:prSet presAssocID="{9CEEF2CE-F652-4145-BE6A-998658997664}" presName="arrow" presStyleLbl="node1" presStyleIdx="0" presStyleCnt="2">
        <dgm:presLayoutVars>
          <dgm:bulletEnabled val="1"/>
        </dgm:presLayoutVars>
      </dgm:prSet>
      <dgm:spPr/>
      <dgm:t>
        <a:bodyPr/>
        <a:lstStyle/>
        <a:p>
          <a:endParaRPr lang="en-US"/>
        </a:p>
      </dgm:t>
    </dgm:pt>
    <dgm:pt modelId="{623B653F-D5F4-4756-B2FA-E7B63C0D081E}" type="pres">
      <dgm:prSet presAssocID="{F680B603-092D-4749-A57B-CAEE5ECD45A6}" presName="arrow" presStyleLbl="node1" presStyleIdx="1" presStyleCnt="2" custRadScaleRad="154460" custRadScaleInc="9180">
        <dgm:presLayoutVars>
          <dgm:bulletEnabled val="1"/>
        </dgm:presLayoutVars>
      </dgm:prSet>
      <dgm:spPr/>
      <dgm:t>
        <a:bodyPr/>
        <a:lstStyle/>
        <a:p>
          <a:endParaRPr lang="en-US"/>
        </a:p>
      </dgm:t>
    </dgm:pt>
  </dgm:ptLst>
  <dgm:cxnLst>
    <dgm:cxn modelId="{0503D735-BAF5-47E9-82F2-5065A7F151FB}" srcId="{642E760D-E593-4DC6-9B9E-3C5C819C2153}" destId="{9CEEF2CE-F652-4145-BE6A-998658997664}" srcOrd="0" destOrd="0" parTransId="{C30C239F-808A-4FCD-8CDD-6D4ECD93B194}" sibTransId="{9AB539E9-4885-486E-B879-CC4624276056}"/>
    <dgm:cxn modelId="{9FDA75F8-F50B-4E2C-A70B-3641303A6552}" srcId="{642E760D-E593-4DC6-9B9E-3C5C819C2153}" destId="{F680B603-092D-4749-A57B-CAEE5ECD45A6}" srcOrd="1" destOrd="0" parTransId="{D21176A7-2B01-4BF7-B8D4-CB4FA9E06934}" sibTransId="{930DC36F-A41C-4329-9E00-49D3AFE9DF13}"/>
    <dgm:cxn modelId="{4205502B-1B6D-464A-9BBD-1372AE1ED8D2}" type="presOf" srcId="{9CEEF2CE-F652-4145-BE6A-998658997664}" destId="{CB48018C-7F41-4C00-AF36-C7BBE9EFFBEE}" srcOrd="0" destOrd="0" presId="urn:microsoft.com/office/officeart/2005/8/layout/arrow1"/>
    <dgm:cxn modelId="{734C1C4A-F6E4-4288-AF33-63BA470B24E3}" type="presOf" srcId="{F680B603-092D-4749-A57B-CAEE5ECD45A6}" destId="{623B653F-D5F4-4756-B2FA-E7B63C0D081E}" srcOrd="0" destOrd="0" presId="urn:microsoft.com/office/officeart/2005/8/layout/arrow1"/>
    <dgm:cxn modelId="{0737C88B-122D-4C2D-B214-54A5D04BFF83}" type="presOf" srcId="{642E760D-E593-4DC6-9B9E-3C5C819C2153}" destId="{043D4C45-AFCB-47D2-A4E8-EB426FB5EFEB}" srcOrd="0" destOrd="0" presId="urn:microsoft.com/office/officeart/2005/8/layout/arrow1"/>
    <dgm:cxn modelId="{1CFD2A5C-DC38-403C-B217-2DA84ADE9AC8}" type="presParOf" srcId="{043D4C45-AFCB-47D2-A4E8-EB426FB5EFEB}" destId="{CB48018C-7F41-4C00-AF36-C7BBE9EFFBEE}" srcOrd="0" destOrd="0" presId="urn:microsoft.com/office/officeart/2005/8/layout/arrow1"/>
    <dgm:cxn modelId="{349F9ACA-E6C1-41A8-BC32-39EFC73CF9B2}" type="presParOf" srcId="{043D4C45-AFCB-47D2-A4E8-EB426FB5EFEB}" destId="{623B653F-D5F4-4756-B2FA-E7B63C0D081E}" srcOrd="1" destOrd="0" presId="urn:microsoft.com/office/officeart/2005/8/layout/arrow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2E760D-E593-4DC6-9B9E-3C5C819C2153}" type="doc">
      <dgm:prSet loTypeId="urn:microsoft.com/office/officeart/2005/8/layout/arrow1" loCatId="process" qsTypeId="urn:microsoft.com/office/officeart/2005/8/quickstyle/simple1" qsCatId="simple" csTypeId="urn:microsoft.com/office/officeart/2005/8/colors/accent2_2" csCatId="accent2" phldr="1"/>
      <dgm:spPr/>
      <dgm:t>
        <a:bodyPr/>
        <a:lstStyle/>
        <a:p>
          <a:endParaRPr lang="en-US"/>
        </a:p>
      </dgm:t>
    </dgm:pt>
    <dgm:pt modelId="{9CEEF2CE-F652-4145-BE6A-998658997664}">
      <dgm:prSet phldrT="[Text]"/>
      <dgm:spPr>
        <a:solidFill>
          <a:srgbClr val="336699"/>
        </a:solidFill>
      </dgm:spPr>
      <dgm:t>
        <a:bodyPr/>
        <a:lstStyle/>
        <a:p>
          <a:r>
            <a:rPr lang="en-US" dirty="0" smtClean="0"/>
            <a:t>Judging (J)</a:t>
          </a:r>
          <a:endParaRPr lang="en-US" dirty="0"/>
        </a:p>
      </dgm:t>
    </dgm:pt>
    <dgm:pt modelId="{C30C239F-808A-4FCD-8CDD-6D4ECD93B194}" type="parTrans" cxnId="{0503D735-BAF5-47E9-82F2-5065A7F151FB}">
      <dgm:prSet/>
      <dgm:spPr/>
      <dgm:t>
        <a:bodyPr/>
        <a:lstStyle/>
        <a:p>
          <a:endParaRPr lang="en-US"/>
        </a:p>
      </dgm:t>
    </dgm:pt>
    <dgm:pt modelId="{9AB539E9-4885-486E-B879-CC4624276056}" type="sibTrans" cxnId="{0503D735-BAF5-47E9-82F2-5065A7F151FB}">
      <dgm:prSet/>
      <dgm:spPr/>
      <dgm:t>
        <a:bodyPr/>
        <a:lstStyle/>
        <a:p>
          <a:endParaRPr lang="en-US"/>
        </a:p>
      </dgm:t>
    </dgm:pt>
    <dgm:pt modelId="{F680B603-092D-4749-A57B-CAEE5ECD45A6}">
      <dgm:prSet phldrT="[Text]"/>
      <dgm:spPr>
        <a:solidFill>
          <a:srgbClr val="336699"/>
        </a:solidFill>
      </dgm:spPr>
      <dgm:t>
        <a:bodyPr/>
        <a:lstStyle/>
        <a:p>
          <a:r>
            <a:rPr lang="en-US" dirty="0" smtClean="0"/>
            <a:t>Perceiving (P)</a:t>
          </a:r>
        </a:p>
      </dgm:t>
    </dgm:pt>
    <dgm:pt modelId="{D21176A7-2B01-4BF7-B8D4-CB4FA9E06934}" type="parTrans" cxnId="{9FDA75F8-F50B-4E2C-A70B-3641303A6552}">
      <dgm:prSet/>
      <dgm:spPr/>
      <dgm:t>
        <a:bodyPr/>
        <a:lstStyle/>
        <a:p>
          <a:endParaRPr lang="en-US"/>
        </a:p>
      </dgm:t>
    </dgm:pt>
    <dgm:pt modelId="{930DC36F-A41C-4329-9E00-49D3AFE9DF13}" type="sibTrans" cxnId="{9FDA75F8-F50B-4E2C-A70B-3641303A6552}">
      <dgm:prSet/>
      <dgm:spPr/>
      <dgm:t>
        <a:bodyPr/>
        <a:lstStyle/>
        <a:p>
          <a:endParaRPr lang="en-US"/>
        </a:p>
      </dgm:t>
    </dgm:pt>
    <dgm:pt modelId="{043D4C45-AFCB-47D2-A4E8-EB426FB5EFEB}" type="pres">
      <dgm:prSet presAssocID="{642E760D-E593-4DC6-9B9E-3C5C819C2153}" presName="cycle" presStyleCnt="0">
        <dgm:presLayoutVars>
          <dgm:dir/>
          <dgm:resizeHandles val="exact"/>
        </dgm:presLayoutVars>
      </dgm:prSet>
      <dgm:spPr/>
      <dgm:t>
        <a:bodyPr/>
        <a:lstStyle/>
        <a:p>
          <a:endParaRPr lang="en-US"/>
        </a:p>
      </dgm:t>
    </dgm:pt>
    <dgm:pt modelId="{CB48018C-7F41-4C00-AF36-C7BBE9EFFBEE}" type="pres">
      <dgm:prSet presAssocID="{9CEEF2CE-F652-4145-BE6A-998658997664}" presName="arrow" presStyleLbl="node1" presStyleIdx="0" presStyleCnt="2">
        <dgm:presLayoutVars>
          <dgm:bulletEnabled val="1"/>
        </dgm:presLayoutVars>
      </dgm:prSet>
      <dgm:spPr/>
      <dgm:t>
        <a:bodyPr/>
        <a:lstStyle/>
        <a:p>
          <a:endParaRPr lang="en-US"/>
        </a:p>
      </dgm:t>
    </dgm:pt>
    <dgm:pt modelId="{623B653F-D5F4-4756-B2FA-E7B63C0D081E}" type="pres">
      <dgm:prSet presAssocID="{F680B603-092D-4749-A57B-CAEE5ECD45A6}" presName="arrow" presStyleLbl="node1" presStyleIdx="1" presStyleCnt="2">
        <dgm:presLayoutVars>
          <dgm:bulletEnabled val="1"/>
        </dgm:presLayoutVars>
      </dgm:prSet>
      <dgm:spPr/>
      <dgm:t>
        <a:bodyPr/>
        <a:lstStyle/>
        <a:p>
          <a:endParaRPr lang="en-US"/>
        </a:p>
      </dgm:t>
    </dgm:pt>
  </dgm:ptLst>
  <dgm:cxnLst>
    <dgm:cxn modelId="{0503D735-BAF5-47E9-82F2-5065A7F151FB}" srcId="{642E760D-E593-4DC6-9B9E-3C5C819C2153}" destId="{9CEEF2CE-F652-4145-BE6A-998658997664}" srcOrd="0" destOrd="0" parTransId="{C30C239F-808A-4FCD-8CDD-6D4ECD93B194}" sibTransId="{9AB539E9-4885-486E-B879-CC4624276056}"/>
    <dgm:cxn modelId="{22A8C2D4-B424-4238-8FA8-FF6D5A28AE7C}" type="presOf" srcId="{F680B603-092D-4749-A57B-CAEE5ECD45A6}" destId="{623B653F-D5F4-4756-B2FA-E7B63C0D081E}" srcOrd="0" destOrd="0" presId="urn:microsoft.com/office/officeart/2005/8/layout/arrow1"/>
    <dgm:cxn modelId="{14E16F89-599D-4FFD-8ACF-E6649B913366}" type="presOf" srcId="{9CEEF2CE-F652-4145-BE6A-998658997664}" destId="{CB48018C-7F41-4C00-AF36-C7BBE9EFFBEE}" srcOrd="0" destOrd="0" presId="urn:microsoft.com/office/officeart/2005/8/layout/arrow1"/>
    <dgm:cxn modelId="{9FDA75F8-F50B-4E2C-A70B-3641303A6552}" srcId="{642E760D-E593-4DC6-9B9E-3C5C819C2153}" destId="{F680B603-092D-4749-A57B-CAEE5ECD45A6}" srcOrd="1" destOrd="0" parTransId="{D21176A7-2B01-4BF7-B8D4-CB4FA9E06934}" sibTransId="{930DC36F-A41C-4329-9E00-49D3AFE9DF13}"/>
    <dgm:cxn modelId="{00679BB1-7B14-4636-9743-EDB564F0238A}" type="presOf" srcId="{642E760D-E593-4DC6-9B9E-3C5C819C2153}" destId="{043D4C45-AFCB-47D2-A4E8-EB426FB5EFEB}" srcOrd="0" destOrd="0" presId="urn:microsoft.com/office/officeart/2005/8/layout/arrow1"/>
    <dgm:cxn modelId="{7345E13A-621A-4452-993A-3102EB6EA644}" type="presParOf" srcId="{043D4C45-AFCB-47D2-A4E8-EB426FB5EFEB}" destId="{CB48018C-7F41-4C00-AF36-C7BBE9EFFBEE}" srcOrd="0" destOrd="0" presId="urn:microsoft.com/office/officeart/2005/8/layout/arrow1"/>
    <dgm:cxn modelId="{2DC99202-64A0-4D17-9522-78879564142F}" type="presParOf" srcId="{043D4C45-AFCB-47D2-A4E8-EB426FB5EFEB}" destId="{623B653F-D5F4-4756-B2FA-E7B63C0D081E}" srcOrd="1" destOrd="0" presId="urn:microsoft.com/office/officeart/2005/8/layout/arrow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AB9CF2-59E3-42F2-AECD-47F14B549CAC}" type="doc">
      <dgm:prSet loTypeId="urn:microsoft.com/office/officeart/2005/8/layout/chevron2" loCatId="process" qsTypeId="urn:microsoft.com/office/officeart/2005/8/quickstyle/simple1" qsCatId="simple" csTypeId="urn:microsoft.com/office/officeart/2005/8/colors/accent5_2" csCatId="accent5" phldr="1"/>
      <dgm:spPr/>
      <dgm:t>
        <a:bodyPr/>
        <a:lstStyle/>
        <a:p>
          <a:endParaRPr lang="en-US"/>
        </a:p>
      </dgm:t>
    </dgm:pt>
    <dgm:pt modelId="{F7F0A843-E75C-43FC-A8C3-92C6918B17ED}">
      <dgm:prSet phldrT="[Text]" custT="1"/>
      <dgm:spPr/>
      <dgm:t>
        <a:bodyPr/>
        <a:lstStyle/>
        <a:p>
          <a:r>
            <a:rPr lang="en-US" sz="2000" b="0" dirty="0" smtClean="0">
              <a:solidFill>
                <a:schemeClr val="tx1"/>
              </a:solidFill>
            </a:rPr>
            <a:t>Extroversion</a:t>
          </a:r>
          <a:endParaRPr lang="en-US" sz="2000" dirty="0">
            <a:solidFill>
              <a:schemeClr val="tx1"/>
            </a:solidFill>
          </a:endParaRPr>
        </a:p>
      </dgm:t>
    </dgm:pt>
    <dgm:pt modelId="{EF2811AD-7A2E-41BD-9E6E-7C26566DF0FB}" type="parTrans" cxnId="{B5E74FEC-94C1-4B63-8762-9FF43B5C8B50}">
      <dgm:prSet/>
      <dgm:spPr/>
      <dgm:t>
        <a:bodyPr/>
        <a:lstStyle/>
        <a:p>
          <a:endParaRPr lang="en-US"/>
        </a:p>
      </dgm:t>
    </dgm:pt>
    <dgm:pt modelId="{AC4A7065-D909-43E8-93A9-D88FE0E997C6}" type="sibTrans" cxnId="{B5E74FEC-94C1-4B63-8762-9FF43B5C8B50}">
      <dgm:prSet/>
      <dgm:spPr/>
      <dgm:t>
        <a:bodyPr/>
        <a:lstStyle/>
        <a:p>
          <a:endParaRPr lang="en-US"/>
        </a:p>
      </dgm:t>
    </dgm:pt>
    <dgm:pt modelId="{3876066A-D144-4329-8B24-5A29AE34C76C}">
      <dgm:prSet phldrT="[Text]" custT="1"/>
      <dgm:spPr>
        <a:ln>
          <a:noFill/>
        </a:ln>
      </dgm:spPr>
      <dgm:t>
        <a:bodyPr/>
        <a:lstStyle/>
        <a:p>
          <a:pPr algn="l"/>
          <a:r>
            <a:rPr lang="en-US" sz="2000" b="0" dirty="0" smtClean="0"/>
            <a:t>Sociable, gregarious, and assertive</a:t>
          </a:r>
          <a:endParaRPr lang="en-US" sz="2000" dirty="0"/>
        </a:p>
      </dgm:t>
    </dgm:pt>
    <dgm:pt modelId="{6B6D4130-A849-4AA2-8592-1477DF316923}" type="parTrans" cxnId="{68D6A063-41BD-4B45-ADF4-9DF351009D08}">
      <dgm:prSet/>
      <dgm:spPr/>
      <dgm:t>
        <a:bodyPr/>
        <a:lstStyle/>
        <a:p>
          <a:endParaRPr lang="en-US"/>
        </a:p>
      </dgm:t>
    </dgm:pt>
    <dgm:pt modelId="{B2F037D9-25A7-489F-8AFF-D7A93872E1BC}" type="sibTrans" cxnId="{68D6A063-41BD-4B45-ADF4-9DF351009D08}">
      <dgm:prSet/>
      <dgm:spPr/>
      <dgm:t>
        <a:bodyPr/>
        <a:lstStyle/>
        <a:p>
          <a:endParaRPr lang="en-US"/>
        </a:p>
      </dgm:t>
    </dgm:pt>
    <dgm:pt modelId="{433D10F8-C16E-4A87-AED9-6DC019EDA9C0}">
      <dgm:prSet phldrT="[Text]" custT="1"/>
      <dgm:spPr/>
      <dgm:t>
        <a:bodyPr/>
        <a:lstStyle/>
        <a:p>
          <a:r>
            <a:rPr lang="en-US" sz="2000" dirty="0" smtClean="0">
              <a:solidFill>
                <a:schemeClr val="tx1"/>
              </a:solidFill>
            </a:rPr>
            <a:t>Agreeableness</a:t>
          </a:r>
          <a:endParaRPr lang="en-US" sz="2000" dirty="0">
            <a:solidFill>
              <a:schemeClr val="tx1"/>
            </a:solidFill>
          </a:endParaRPr>
        </a:p>
      </dgm:t>
    </dgm:pt>
    <dgm:pt modelId="{73A5B3CF-65F9-4DC8-BA78-E350427DE642}" type="parTrans" cxnId="{93B0FE60-C30F-4A73-814D-DF80D66E40EC}">
      <dgm:prSet/>
      <dgm:spPr/>
      <dgm:t>
        <a:bodyPr/>
        <a:lstStyle/>
        <a:p>
          <a:endParaRPr lang="en-US"/>
        </a:p>
      </dgm:t>
    </dgm:pt>
    <dgm:pt modelId="{329DF6DD-A537-4839-BAA5-317025D77710}" type="sibTrans" cxnId="{93B0FE60-C30F-4A73-814D-DF80D66E40EC}">
      <dgm:prSet/>
      <dgm:spPr/>
      <dgm:t>
        <a:bodyPr/>
        <a:lstStyle/>
        <a:p>
          <a:endParaRPr lang="en-US"/>
        </a:p>
      </dgm:t>
    </dgm:pt>
    <dgm:pt modelId="{5D595FB8-45C0-4BA6-8115-3FBF48CF7EFD}">
      <dgm:prSet phldrT="[Text]" custT="1"/>
      <dgm:spPr>
        <a:ln>
          <a:noFill/>
        </a:ln>
      </dgm:spPr>
      <dgm:t>
        <a:bodyPr/>
        <a:lstStyle/>
        <a:p>
          <a:r>
            <a:rPr lang="en-US" sz="2000" b="0" dirty="0" smtClean="0"/>
            <a:t>Good-natured, cooperative, and trusting</a:t>
          </a:r>
          <a:endParaRPr lang="en-US" sz="2000" dirty="0"/>
        </a:p>
      </dgm:t>
    </dgm:pt>
    <dgm:pt modelId="{22D9928F-20A3-487E-A032-657D07A3011A}" type="parTrans" cxnId="{CC2F369E-45F3-48DF-BB30-6FD00C67AFAF}">
      <dgm:prSet/>
      <dgm:spPr/>
      <dgm:t>
        <a:bodyPr/>
        <a:lstStyle/>
        <a:p>
          <a:endParaRPr lang="en-US"/>
        </a:p>
      </dgm:t>
    </dgm:pt>
    <dgm:pt modelId="{216F11A8-4232-406E-9E31-C6A3EB102266}" type="sibTrans" cxnId="{CC2F369E-45F3-48DF-BB30-6FD00C67AFAF}">
      <dgm:prSet/>
      <dgm:spPr/>
      <dgm:t>
        <a:bodyPr/>
        <a:lstStyle/>
        <a:p>
          <a:endParaRPr lang="en-US"/>
        </a:p>
      </dgm:t>
    </dgm:pt>
    <dgm:pt modelId="{78DA0054-F68D-4D54-9D65-4095B081FE33}">
      <dgm:prSet phldrT="[Text]" custT="1"/>
      <dgm:spPr/>
      <dgm:t>
        <a:bodyPr/>
        <a:lstStyle/>
        <a:p>
          <a:r>
            <a:rPr lang="en-US" sz="2000" dirty="0" smtClean="0">
              <a:solidFill>
                <a:schemeClr val="tx1"/>
              </a:solidFill>
            </a:rPr>
            <a:t>Conscientiousness</a:t>
          </a:r>
          <a:endParaRPr lang="en-US" sz="2000" dirty="0">
            <a:solidFill>
              <a:schemeClr val="tx1"/>
            </a:solidFill>
          </a:endParaRPr>
        </a:p>
      </dgm:t>
    </dgm:pt>
    <dgm:pt modelId="{4DA87B26-28B6-4C15-BA51-F8E63602B238}" type="parTrans" cxnId="{694CDCB1-8F7A-4EE0-B3FA-215D33FCDF85}">
      <dgm:prSet/>
      <dgm:spPr/>
      <dgm:t>
        <a:bodyPr/>
        <a:lstStyle/>
        <a:p>
          <a:endParaRPr lang="en-US"/>
        </a:p>
      </dgm:t>
    </dgm:pt>
    <dgm:pt modelId="{9A6F5B6B-11CF-4AA6-AD5B-C62854B47BDB}" type="sibTrans" cxnId="{694CDCB1-8F7A-4EE0-B3FA-215D33FCDF85}">
      <dgm:prSet/>
      <dgm:spPr/>
      <dgm:t>
        <a:bodyPr/>
        <a:lstStyle/>
        <a:p>
          <a:endParaRPr lang="en-US"/>
        </a:p>
      </dgm:t>
    </dgm:pt>
    <dgm:pt modelId="{B0635417-B10D-41C6-95F2-922A63C0DAE5}">
      <dgm:prSet phldrT="[Text]" custT="1"/>
      <dgm:spPr/>
      <dgm:t>
        <a:bodyPr/>
        <a:lstStyle/>
        <a:p>
          <a:r>
            <a:rPr lang="en-US" sz="2000" dirty="0" smtClean="0">
              <a:solidFill>
                <a:schemeClr val="tx1"/>
              </a:solidFill>
            </a:rPr>
            <a:t>Emotional Stability</a:t>
          </a:r>
          <a:endParaRPr lang="en-US" sz="2000" dirty="0">
            <a:solidFill>
              <a:schemeClr val="tx1"/>
            </a:solidFill>
          </a:endParaRPr>
        </a:p>
      </dgm:t>
    </dgm:pt>
    <dgm:pt modelId="{26A707D7-BB5F-4377-A3AE-9D40CCA5501B}" type="parTrans" cxnId="{7AEBC190-1E72-4466-8769-CE0008444DED}">
      <dgm:prSet/>
      <dgm:spPr/>
      <dgm:t>
        <a:bodyPr/>
        <a:lstStyle/>
        <a:p>
          <a:endParaRPr lang="en-US"/>
        </a:p>
      </dgm:t>
    </dgm:pt>
    <dgm:pt modelId="{AC14E190-1327-4A1F-8DC5-88492724C563}" type="sibTrans" cxnId="{7AEBC190-1E72-4466-8769-CE0008444DED}">
      <dgm:prSet/>
      <dgm:spPr/>
      <dgm:t>
        <a:bodyPr/>
        <a:lstStyle/>
        <a:p>
          <a:endParaRPr lang="en-US"/>
        </a:p>
      </dgm:t>
    </dgm:pt>
    <dgm:pt modelId="{7255E6CC-3B75-40F3-BDF3-B2A229FE2BA2}">
      <dgm:prSet phldrT="[Text]" custT="1"/>
      <dgm:spPr/>
      <dgm:t>
        <a:bodyPr/>
        <a:lstStyle/>
        <a:p>
          <a:r>
            <a:rPr lang="en-US" sz="2000" dirty="0" smtClean="0">
              <a:solidFill>
                <a:schemeClr val="tx1"/>
              </a:solidFill>
            </a:rPr>
            <a:t>Openness to Experience</a:t>
          </a:r>
          <a:endParaRPr lang="en-US" sz="2000" dirty="0">
            <a:solidFill>
              <a:schemeClr val="tx1"/>
            </a:solidFill>
          </a:endParaRPr>
        </a:p>
      </dgm:t>
    </dgm:pt>
    <dgm:pt modelId="{D74A8A71-00B8-4E8B-A6AD-A0237089932F}" type="parTrans" cxnId="{96B985F7-95A8-44B8-96DD-B85D64193BB7}">
      <dgm:prSet/>
      <dgm:spPr/>
      <dgm:t>
        <a:bodyPr/>
        <a:lstStyle/>
        <a:p>
          <a:endParaRPr lang="en-US"/>
        </a:p>
      </dgm:t>
    </dgm:pt>
    <dgm:pt modelId="{028F7CA2-1107-4A25-904B-F018B7BAABBB}" type="sibTrans" cxnId="{96B985F7-95A8-44B8-96DD-B85D64193BB7}">
      <dgm:prSet/>
      <dgm:spPr/>
      <dgm:t>
        <a:bodyPr/>
        <a:lstStyle/>
        <a:p>
          <a:endParaRPr lang="en-US"/>
        </a:p>
      </dgm:t>
    </dgm:pt>
    <dgm:pt modelId="{4FD81E0D-C09C-4B8D-A242-521CE2ED0F51}">
      <dgm:prSet phldrT="[Text]" custT="1"/>
      <dgm:spPr>
        <a:ln>
          <a:noFill/>
        </a:ln>
      </dgm:spPr>
      <dgm:t>
        <a:bodyPr/>
        <a:lstStyle/>
        <a:p>
          <a:r>
            <a:rPr lang="en-US" sz="2000" b="0" dirty="0" smtClean="0"/>
            <a:t>Responsible, dependable, persistent, and organized</a:t>
          </a:r>
          <a:endParaRPr lang="en-US" sz="2000" dirty="0"/>
        </a:p>
      </dgm:t>
    </dgm:pt>
    <dgm:pt modelId="{1AB13385-1820-4C29-930F-C9690EB0954D}" type="parTrans" cxnId="{96A81016-1030-43E1-9BE1-1EAC069DE4C2}">
      <dgm:prSet/>
      <dgm:spPr/>
      <dgm:t>
        <a:bodyPr/>
        <a:lstStyle/>
        <a:p>
          <a:endParaRPr lang="en-US"/>
        </a:p>
      </dgm:t>
    </dgm:pt>
    <dgm:pt modelId="{D8DE1925-7811-43C2-87C0-B8E37806EE0C}" type="sibTrans" cxnId="{96A81016-1030-43E1-9BE1-1EAC069DE4C2}">
      <dgm:prSet/>
      <dgm:spPr/>
      <dgm:t>
        <a:bodyPr/>
        <a:lstStyle/>
        <a:p>
          <a:endParaRPr lang="en-US"/>
        </a:p>
      </dgm:t>
    </dgm:pt>
    <dgm:pt modelId="{FB73CF57-6347-41ED-89B5-A65C32EAA9A1}">
      <dgm:prSet phldrT="[Text]" custT="1"/>
      <dgm:spPr>
        <a:ln>
          <a:noFill/>
        </a:ln>
      </dgm:spPr>
      <dgm:t>
        <a:bodyPr/>
        <a:lstStyle/>
        <a:p>
          <a:r>
            <a:rPr lang="en-US" sz="2000" b="0" dirty="0" smtClean="0"/>
            <a:t>Calm, self-confident, secure under stress (positive), versus nervous, depressed, and insecure under stress (negative)</a:t>
          </a:r>
          <a:endParaRPr lang="en-US" sz="2000" dirty="0"/>
        </a:p>
      </dgm:t>
    </dgm:pt>
    <dgm:pt modelId="{CF211856-AEA2-4029-98A1-FE340E99E343}" type="parTrans" cxnId="{82201065-320A-4CD4-8E58-1C7707C1A5B1}">
      <dgm:prSet/>
      <dgm:spPr/>
      <dgm:t>
        <a:bodyPr/>
        <a:lstStyle/>
        <a:p>
          <a:endParaRPr lang="en-US"/>
        </a:p>
      </dgm:t>
    </dgm:pt>
    <dgm:pt modelId="{FACFC831-BCB7-431D-BEED-5D5EFAF4108A}" type="sibTrans" cxnId="{82201065-320A-4CD4-8E58-1C7707C1A5B1}">
      <dgm:prSet/>
      <dgm:spPr/>
      <dgm:t>
        <a:bodyPr/>
        <a:lstStyle/>
        <a:p>
          <a:endParaRPr lang="en-US"/>
        </a:p>
      </dgm:t>
    </dgm:pt>
    <dgm:pt modelId="{0C262CD3-1DCD-4E35-BACE-56730F808F14}">
      <dgm:prSet phldrT="[Text]" custT="1"/>
      <dgm:spPr>
        <a:ln>
          <a:noFill/>
        </a:ln>
      </dgm:spPr>
      <dgm:t>
        <a:bodyPr/>
        <a:lstStyle/>
        <a:p>
          <a:r>
            <a:rPr lang="en-US" sz="2000" b="0" dirty="0" smtClean="0"/>
            <a:t>Curious, imaginative, artistic, and sensitive</a:t>
          </a:r>
          <a:endParaRPr lang="en-US" sz="2000" dirty="0"/>
        </a:p>
      </dgm:t>
    </dgm:pt>
    <dgm:pt modelId="{D932B1EF-3303-4810-9460-65690AAB6CD7}" type="parTrans" cxnId="{F5836DF2-68B8-48F6-A97A-DDF453D4CC8A}">
      <dgm:prSet/>
      <dgm:spPr/>
      <dgm:t>
        <a:bodyPr/>
        <a:lstStyle/>
        <a:p>
          <a:endParaRPr lang="en-US"/>
        </a:p>
      </dgm:t>
    </dgm:pt>
    <dgm:pt modelId="{AA9A00F6-73D7-49EE-B72B-66A92F780E9B}" type="sibTrans" cxnId="{F5836DF2-68B8-48F6-A97A-DDF453D4CC8A}">
      <dgm:prSet/>
      <dgm:spPr/>
      <dgm:t>
        <a:bodyPr/>
        <a:lstStyle/>
        <a:p>
          <a:endParaRPr lang="en-US"/>
        </a:p>
      </dgm:t>
    </dgm:pt>
    <dgm:pt modelId="{8B14E6E1-D9BF-4142-ADDF-C204E92B1BA6}" type="pres">
      <dgm:prSet presAssocID="{5EAB9CF2-59E3-42F2-AECD-47F14B549CAC}" presName="linearFlow" presStyleCnt="0">
        <dgm:presLayoutVars>
          <dgm:dir/>
          <dgm:animLvl val="lvl"/>
          <dgm:resizeHandles val="exact"/>
        </dgm:presLayoutVars>
      </dgm:prSet>
      <dgm:spPr/>
      <dgm:t>
        <a:bodyPr/>
        <a:lstStyle/>
        <a:p>
          <a:endParaRPr lang="en-US"/>
        </a:p>
      </dgm:t>
    </dgm:pt>
    <dgm:pt modelId="{E2D55F2B-8615-4937-96EE-8A2611E2CE6E}" type="pres">
      <dgm:prSet presAssocID="{F7F0A843-E75C-43FC-A8C3-92C6918B17ED}" presName="composite" presStyleCnt="0"/>
      <dgm:spPr/>
    </dgm:pt>
    <dgm:pt modelId="{23703FBF-FC3A-47AA-BDED-14E4CA728136}" type="pres">
      <dgm:prSet presAssocID="{F7F0A843-E75C-43FC-A8C3-92C6918B17ED}" presName="parentText" presStyleLbl="alignNode1" presStyleIdx="0" presStyleCnt="5" custScaleX="302065" custLinFactNeighborX="-1292">
        <dgm:presLayoutVars>
          <dgm:chMax val="1"/>
          <dgm:bulletEnabled val="1"/>
        </dgm:presLayoutVars>
      </dgm:prSet>
      <dgm:spPr/>
      <dgm:t>
        <a:bodyPr/>
        <a:lstStyle/>
        <a:p>
          <a:endParaRPr lang="en-US"/>
        </a:p>
      </dgm:t>
    </dgm:pt>
    <dgm:pt modelId="{AA252191-AB1F-441E-BFA4-0FA1673B62A5}" type="pres">
      <dgm:prSet presAssocID="{F7F0A843-E75C-43FC-A8C3-92C6918B17ED}" presName="descendantText" presStyleLbl="alignAcc1" presStyleIdx="0" presStyleCnt="5" custScaleX="81818" custLinFactNeighborX="54177" custLinFactNeighborY="-448">
        <dgm:presLayoutVars>
          <dgm:bulletEnabled val="1"/>
        </dgm:presLayoutVars>
      </dgm:prSet>
      <dgm:spPr/>
      <dgm:t>
        <a:bodyPr/>
        <a:lstStyle/>
        <a:p>
          <a:endParaRPr lang="en-US"/>
        </a:p>
      </dgm:t>
    </dgm:pt>
    <dgm:pt modelId="{E7EC2C15-BD60-4118-9EC4-CACC30AFDD4E}" type="pres">
      <dgm:prSet presAssocID="{AC4A7065-D909-43E8-93A9-D88FE0E997C6}" presName="sp" presStyleCnt="0"/>
      <dgm:spPr/>
    </dgm:pt>
    <dgm:pt modelId="{4FA37B30-1778-4282-B12C-0A9C748E5C75}" type="pres">
      <dgm:prSet presAssocID="{433D10F8-C16E-4A87-AED9-6DC019EDA9C0}" presName="composite" presStyleCnt="0"/>
      <dgm:spPr/>
    </dgm:pt>
    <dgm:pt modelId="{73FD785E-24F1-4BA0-A4C7-21967D337728}" type="pres">
      <dgm:prSet presAssocID="{433D10F8-C16E-4A87-AED9-6DC019EDA9C0}" presName="parentText" presStyleLbl="alignNode1" presStyleIdx="1" presStyleCnt="5" custScaleX="296897">
        <dgm:presLayoutVars>
          <dgm:chMax val="1"/>
          <dgm:bulletEnabled val="1"/>
        </dgm:presLayoutVars>
      </dgm:prSet>
      <dgm:spPr/>
      <dgm:t>
        <a:bodyPr/>
        <a:lstStyle/>
        <a:p>
          <a:endParaRPr lang="en-US"/>
        </a:p>
      </dgm:t>
    </dgm:pt>
    <dgm:pt modelId="{761ABA33-FF57-440C-B181-BC0E1FA7C66E}" type="pres">
      <dgm:prSet presAssocID="{433D10F8-C16E-4A87-AED9-6DC019EDA9C0}" presName="descendantText" presStyleLbl="alignAcc1" presStyleIdx="1" presStyleCnt="5" custScaleX="78947" custScaleY="89554" custLinFactNeighborX="2774" custLinFactNeighborY="-14291">
        <dgm:presLayoutVars>
          <dgm:bulletEnabled val="1"/>
        </dgm:presLayoutVars>
      </dgm:prSet>
      <dgm:spPr/>
      <dgm:t>
        <a:bodyPr/>
        <a:lstStyle/>
        <a:p>
          <a:endParaRPr lang="en-US"/>
        </a:p>
      </dgm:t>
    </dgm:pt>
    <dgm:pt modelId="{3150899F-E147-4E16-8A4A-EA0D5A884CCA}" type="pres">
      <dgm:prSet presAssocID="{329DF6DD-A537-4839-BAA5-317025D77710}" presName="sp" presStyleCnt="0"/>
      <dgm:spPr/>
    </dgm:pt>
    <dgm:pt modelId="{21C577D4-5B17-42E4-8B26-3E681B98A19B}" type="pres">
      <dgm:prSet presAssocID="{78DA0054-F68D-4D54-9D65-4095B081FE33}" presName="composite" presStyleCnt="0"/>
      <dgm:spPr/>
    </dgm:pt>
    <dgm:pt modelId="{A47C081E-F68C-4114-8342-5068698DE960}" type="pres">
      <dgm:prSet presAssocID="{78DA0054-F68D-4D54-9D65-4095B081FE33}" presName="parentText" presStyleLbl="alignNode1" presStyleIdx="2" presStyleCnt="5" custScaleX="293344">
        <dgm:presLayoutVars>
          <dgm:chMax val="1"/>
          <dgm:bulletEnabled val="1"/>
        </dgm:presLayoutVars>
      </dgm:prSet>
      <dgm:spPr/>
      <dgm:t>
        <a:bodyPr/>
        <a:lstStyle/>
        <a:p>
          <a:endParaRPr lang="en-US"/>
        </a:p>
      </dgm:t>
    </dgm:pt>
    <dgm:pt modelId="{62412E7A-90F7-47AA-9763-53D39CE77142}" type="pres">
      <dgm:prSet presAssocID="{78DA0054-F68D-4D54-9D65-4095B081FE33}" presName="descendantText" presStyleLbl="alignAcc1" presStyleIdx="2" presStyleCnt="5" custScaleX="68798" custScaleY="134776" custLinFactNeighborX="-91" custLinFactNeighborY="-27875">
        <dgm:presLayoutVars>
          <dgm:bulletEnabled val="1"/>
        </dgm:presLayoutVars>
      </dgm:prSet>
      <dgm:spPr/>
      <dgm:t>
        <a:bodyPr/>
        <a:lstStyle/>
        <a:p>
          <a:endParaRPr lang="en-US"/>
        </a:p>
      </dgm:t>
    </dgm:pt>
    <dgm:pt modelId="{3644D4DC-3E2F-470E-AB9E-C7B90866AE73}" type="pres">
      <dgm:prSet presAssocID="{9A6F5B6B-11CF-4AA6-AD5B-C62854B47BDB}" presName="sp" presStyleCnt="0"/>
      <dgm:spPr/>
    </dgm:pt>
    <dgm:pt modelId="{83FF975C-A3B4-4DCB-AA66-2F4EC0BF6626}" type="pres">
      <dgm:prSet presAssocID="{B0635417-B10D-41C6-95F2-922A63C0DAE5}" presName="composite" presStyleCnt="0"/>
      <dgm:spPr/>
    </dgm:pt>
    <dgm:pt modelId="{D60693DB-73AF-4B15-8D4F-4DFFE9B52531}" type="pres">
      <dgm:prSet presAssocID="{B0635417-B10D-41C6-95F2-922A63C0DAE5}" presName="parentText" presStyleLbl="alignNode1" presStyleIdx="3" presStyleCnt="5" custScaleX="293344">
        <dgm:presLayoutVars>
          <dgm:chMax val="1"/>
          <dgm:bulletEnabled val="1"/>
        </dgm:presLayoutVars>
      </dgm:prSet>
      <dgm:spPr/>
      <dgm:t>
        <a:bodyPr/>
        <a:lstStyle/>
        <a:p>
          <a:endParaRPr lang="en-US"/>
        </a:p>
      </dgm:t>
    </dgm:pt>
    <dgm:pt modelId="{0087E4A6-E419-476B-B13E-0366B9A2F3DE}" type="pres">
      <dgm:prSet presAssocID="{B0635417-B10D-41C6-95F2-922A63C0DAE5}" presName="descendantText" presStyleLbl="alignAcc1" presStyleIdx="3" presStyleCnt="5" custScaleX="79767" custLinFactNeighborX="2055" custLinFactNeighborY="-10026">
        <dgm:presLayoutVars>
          <dgm:bulletEnabled val="1"/>
        </dgm:presLayoutVars>
      </dgm:prSet>
      <dgm:spPr/>
      <dgm:t>
        <a:bodyPr/>
        <a:lstStyle/>
        <a:p>
          <a:endParaRPr lang="en-US"/>
        </a:p>
      </dgm:t>
    </dgm:pt>
    <dgm:pt modelId="{DC516A99-5B70-4952-B1DE-6EC953091C7E}" type="pres">
      <dgm:prSet presAssocID="{AC14E190-1327-4A1F-8DC5-88492724C563}" presName="sp" presStyleCnt="0"/>
      <dgm:spPr/>
    </dgm:pt>
    <dgm:pt modelId="{3A0E3484-EDA8-4DCD-B06B-0A35D9B7C838}" type="pres">
      <dgm:prSet presAssocID="{7255E6CC-3B75-40F3-BDF3-B2A229FE2BA2}" presName="composite" presStyleCnt="0"/>
      <dgm:spPr/>
    </dgm:pt>
    <dgm:pt modelId="{6B931746-51F8-40BF-8256-DEECBB7C6AC4}" type="pres">
      <dgm:prSet presAssocID="{7255E6CC-3B75-40F3-BDF3-B2A229FE2BA2}" presName="parentText" presStyleLbl="alignNode1" presStyleIdx="4" presStyleCnt="5" custScaleX="301390">
        <dgm:presLayoutVars>
          <dgm:chMax val="1"/>
          <dgm:bulletEnabled val="1"/>
        </dgm:presLayoutVars>
      </dgm:prSet>
      <dgm:spPr/>
      <dgm:t>
        <a:bodyPr/>
        <a:lstStyle/>
        <a:p>
          <a:endParaRPr lang="en-US"/>
        </a:p>
      </dgm:t>
    </dgm:pt>
    <dgm:pt modelId="{9B2428AD-B622-4436-9010-8EEFCD84BC26}" type="pres">
      <dgm:prSet presAssocID="{7255E6CC-3B75-40F3-BDF3-B2A229FE2BA2}" presName="descendantText" presStyleLbl="alignAcc1" presStyleIdx="4" presStyleCnt="5" custScaleX="76932" custLinFactNeighborX="1835" custLinFactNeighborY="-7216">
        <dgm:presLayoutVars>
          <dgm:bulletEnabled val="1"/>
        </dgm:presLayoutVars>
      </dgm:prSet>
      <dgm:spPr/>
      <dgm:t>
        <a:bodyPr/>
        <a:lstStyle/>
        <a:p>
          <a:endParaRPr lang="en-US"/>
        </a:p>
      </dgm:t>
    </dgm:pt>
  </dgm:ptLst>
  <dgm:cxnLst>
    <dgm:cxn modelId="{2DE509ED-B38F-4BF9-A73F-FA5D6D4D7C18}" type="presOf" srcId="{3876066A-D144-4329-8B24-5A29AE34C76C}" destId="{AA252191-AB1F-441E-BFA4-0FA1673B62A5}" srcOrd="0" destOrd="0" presId="urn:microsoft.com/office/officeart/2005/8/layout/chevron2"/>
    <dgm:cxn modelId="{AF1AEFE4-E1C5-4B7E-A786-09FD2BD86DAD}" type="presOf" srcId="{5EAB9CF2-59E3-42F2-AECD-47F14B549CAC}" destId="{8B14E6E1-D9BF-4142-ADDF-C204E92B1BA6}" srcOrd="0" destOrd="0" presId="urn:microsoft.com/office/officeart/2005/8/layout/chevron2"/>
    <dgm:cxn modelId="{FA6EAB62-1AA5-45C3-95C9-17A08AAA1A45}" type="presOf" srcId="{4FD81E0D-C09C-4B8D-A242-521CE2ED0F51}" destId="{62412E7A-90F7-47AA-9763-53D39CE77142}" srcOrd="0" destOrd="0" presId="urn:microsoft.com/office/officeart/2005/8/layout/chevron2"/>
    <dgm:cxn modelId="{49F05360-2322-45F0-ADAA-E779C7A1493D}" type="presOf" srcId="{B0635417-B10D-41C6-95F2-922A63C0DAE5}" destId="{D60693DB-73AF-4B15-8D4F-4DFFE9B52531}" srcOrd="0" destOrd="0" presId="urn:microsoft.com/office/officeart/2005/8/layout/chevron2"/>
    <dgm:cxn modelId="{F5836DF2-68B8-48F6-A97A-DDF453D4CC8A}" srcId="{7255E6CC-3B75-40F3-BDF3-B2A229FE2BA2}" destId="{0C262CD3-1DCD-4E35-BACE-56730F808F14}" srcOrd="0" destOrd="0" parTransId="{D932B1EF-3303-4810-9460-65690AAB6CD7}" sibTransId="{AA9A00F6-73D7-49EE-B72B-66A92F780E9B}"/>
    <dgm:cxn modelId="{C5500E83-A236-4075-8B5A-3DB20461184B}" type="presOf" srcId="{5D595FB8-45C0-4BA6-8115-3FBF48CF7EFD}" destId="{761ABA33-FF57-440C-B181-BC0E1FA7C66E}" srcOrd="0" destOrd="0" presId="urn:microsoft.com/office/officeart/2005/8/layout/chevron2"/>
    <dgm:cxn modelId="{C3B0C50B-504C-4B9B-B070-823999C9A781}" type="presOf" srcId="{F7F0A843-E75C-43FC-A8C3-92C6918B17ED}" destId="{23703FBF-FC3A-47AA-BDED-14E4CA728136}" srcOrd="0" destOrd="0" presId="urn:microsoft.com/office/officeart/2005/8/layout/chevron2"/>
    <dgm:cxn modelId="{EA509968-47F9-4729-9C99-5FD355DBE5C6}" type="presOf" srcId="{78DA0054-F68D-4D54-9D65-4095B081FE33}" destId="{A47C081E-F68C-4114-8342-5068698DE960}" srcOrd="0" destOrd="0" presId="urn:microsoft.com/office/officeart/2005/8/layout/chevron2"/>
    <dgm:cxn modelId="{82201065-320A-4CD4-8E58-1C7707C1A5B1}" srcId="{B0635417-B10D-41C6-95F2-922A63C0DAE5}" destId="{FB73CF57-6347-41ED-89B5-A65C32EAA9A1}" srcOrd="0" destOrd="0" parTransId="{CF211856-AEA2-4029-98A1-FE340E99E343}" sibTransId="{FACFC831-BCB7-431D-BEED-5D5EFAF4108A}"/>
    <dgm:cxn modelId="{68D6A063-41BD-4B45-ADF4-9DF351009D08}" srcId="{F7F0A843-E75C-43FC-A8C3-92C6918B17ED}" destId="{3876066A-D144-4329-8B24-5A29AE34C76C}" srcOrd="0" destOrd="0" parTransId="{6B6D4130-A849-4AA2-8592-1477DF316923}" sibTransId="{B2F037D9-25A7-489F-8AFF-D7A93872E1BC}"/>
    <dgm:cxn modelId="{694CDCB1-8F7A-4EE0-B3FA-215D33FCDF85}" srcId="{5EAB9CF2-59E3-42F2-AECD-47F14B549CAC}" destId="{78DA0054-F68D-4D54-9D65-4095B081FE33}" srcOrd="2" destOrd="0" parTransId="{4DA87B26-28B6-4C15-BA51-F8E63602B238}" sibTransId="{9A6F5B6B-11CF-4AA6-AD5B-C62854B47BDB}"/>
    <dgm:cxn modelId="{93B0FE60-C30F-4A73-814D-DF80D66E40EC}" srcId="{5EAB9CF2-59E3-42F2-AECD-47F14B549CAC}" destId="{433D10F8-C16E-4A87-AED9-6DC019EDA9C0}" srcOrd="1" destOrd="0" parTransId="{73A5B3CF-65F9-4DC8-BA78-E350427DE642}" sibTransId="{329DF6DD-A537-4839-BAA5-317025D77710}"/>
    <dgm:cxn modelId="{96A81016-1030-43E1-9BE1-1EAC069DE4C2}" srcId="{78DA0054-F68D-4D54-9D65-4095B081FE33}" destId="{4FD81E0D-C09C-4B8D-A242-521CE2ED0F51}" srcOrd="0" destOrd="0" parTransId="{1AB13385-1820-4C29-930F-C9690EB0954D}" sibTransId="{D8DE1925-7811-43C2-87C0-B8E37806EE0C}"/>
    <dgm:cxn modelId="{F33DB43C-643D-4B05-A9CF-24C5A1F7B3F4}" type="presOf" srcId="{0C262CD3-1DCD-4E35-BACE-56730F808F14}" destId="{9B2428AD-B622-4436-9010-8EEFCD84BC26}" srcOrd="0" destOrd="0" presId="urn:microsoft.com/office/officeart/2005/8/layout/chevron2"/>
    <dgm:cxn modelId="{7AEBC190-1E72-4466-8769-CE0008444DED}" srcId="{5EAB9CF2-59E3-42F2-AECD-47F14B549CAC}" destId="{B0635417-B10D-41C6-95F2-922A63C0DAE5}" srcOrd="3" destOrd="0" parTransId="{26A707D7-BB5F-4377-A3AE-9D40CCA5501B}" sibTransId="{AC14E190-1327-4A1F-8DC5-88492724C563}"/>
    <dgm:cxn modelId="{C896DF89-5EB3-4004-AEAE-65B4554CC432}" type="presOf" srcId="{433D10F8-C16E-4A87-AED9-6DC019EDA9C0}" destId="{73FD785E-24F1-4BA0-A4C7-21967D337728}" srcOrd="0" destOrd="0" presId="urn:microsoft.com/office/officeart/2005/8/layout/chevron2"/>
    <dgm:cxn modelId="{CC2F369E-45F3-48DF-BB30-6FD00C67AFAF}" srcId="{433D10F8-C16E-4A87-AED9-6DC019EDA9C0}" destId="{5D595FB8-45C0-4BA6-8115-3FBF48CF7EFD}" srcOrd="0" destOrd="0" parTransId="{22D9928F-20A3-487E-A032-657D07A3011A}" sibTransId="{216F11A8-4232-406E-9E31-C6A3EB102266}"/>
    <dgm:cxn modelId="{B5E74FEC-94C1-4B63-8762-9FF43B5C8B50}" srcId="{5EAB9CF2-59E3-42F2-AECD-47F14B549CAC}" destId="{F7F0A843-E75C-43FC-A8C3-92C6918B17ED}" srcOrd="0" destOrd="0" parTransId="{EF2811AD-7A2E-41BD-9E6E-7C26566DF0FB}" sibTransId="{AC4A7065-D909-43E8-93A9-D88FE0E997C6}"/>
    <dgm:cxn modelId="{A793AD8B-DE61-49B7-8DF9-C2943BA1B62C}" type="presOf" srcId="{7255E6CC-3B75-40F3-BDF3-B2A229FE2BA2}" destId="{6B931746-51F8-40BF-8256-DEECBB7C6AC4}" srcOrd="0" destOrd="0" presId="urn:microsoft.com/office/officeart/2005/8/layout/chevron2"/>
    <dgm:cxn modelId="{96B985F7-95A8-44B8-96DD-B85D64193BB7}" srcId="{5EAB9CF2-59E3-42F2-AECD-47F14B549CAC}" destId="{7255E6CC-3B75-40F3-BDF3-B2A229FE2BA2}" srcOrd="4" destOrd="0" parTransId="{D74A8A71-00B8-4E8B-A6AD-A0237089932F}" sibTransId="{028F7CA2-1107-4A25-904B-F018B7BAABBB}"/>
    <dgm:cxn modelId="{21018A68-2A55-4DD0-BFD5-298C52945603}" type="presOf" srcId="{FB73CF57-6347-41ED-89B5-A65C32EAA9A1}" destId="{0087E4A6-E419-476B-B13E-0366B9A2F3DE}" srcOrd="0" destOrd="0" presId="urn:microsoft.com/office/officeart/2005/8/layout/chevron2"/>
    <dgm:cxn modelId="{76EEC0B3-7DFA-47D1-8EAF-AF83C10053AD}" type="presParOf" srcId="{8B14E6E1-D9BF-4142-ADDF-C204E92B1BA6}" destId="{E2D55F2B-8615-4937-96EE-8A2611E2CE6E}" srcOrd="0" destOrd="0" presId="urn:microsoft.com/office/officeart/2005/8/layout/chevron2"/>
    <dgm:cxn modelId="{32AA536D-D08A-4437-B906-CB011BF1357C}" type="presParOf" srcId="{E2D55F2B-8615-4937-96EE-8A2611E2CE6E}" destId="{23703FBF-FC3A-47AA-BDED-14E4CA728136}" srcOrd="0" destOrd="0" presId="urn:microsoft.com/office/officeart/2005/8/layout/chevron2"/>
    <dgm:cxn modelId="{30AC47EA-52F8-4C14-9F89-C3F9C96F7951}" type="presParOf" srcId="{E2D55F2B-8615-4937-96EE-8A2611E2CE6E}" destId="{AA252191-AB1F-441E-BFA4-0FA1673B62A5}" srcOrd="1" destOrd="0" presId="urn:microsoft.com/office/officeart/2005/8/layout/chevron2"/>
    <dgm:cxn modelId="{2515C8E3-7AA4-453F-842D-69D9E7F8628B}" type="presParOf" srcId="{8B14E6E1-D9BF-4142-ADDF-C204E92B1BA6}" destId="{E7EC2C15-BD60-4118-9EC4-CACC30AFDD4E}" srcOrd="1" destOrd="0" presId="urn:microsoft.com/office/officeart/2005/8/layout/chevron2"/>
    <dgm:cxn modelId="{93610439-21E5-4BFC-B5F9-16F4F1FE5A3E}" type="presParOf" srcId="{8B14E6E1-D9BF-4142-ADDF-C204E92B1BA6}" destId="{4FA37B30-1778-4282-B12C-0A9C748E5C75}" srcOrd="2" destOrd="0" presId="urn:microsoft.com/office/officeart/2005/8/layout/chevron2"/>
    <dgm:cxn modelId="{0DAB33E5-0515-4E47-9F0C-DAA3A161FCFB}" type="presParOf" srcId="{4FA37B30-1778-4282-B12C-0A9C748E5C75}" destId="{73FD785E-24F1-4BA0-A4C7-21967D337728}" srcOrd="0" destOrd="0" presId="urn:microsoft.com/office/officeart/2005/8/layout/chevron2"/>
    <dgm:cxn modelId="{AB672BBF-CE01-42EF-B1FD-D87FF1C486EA}" type="presParOf" srcId="{4FA37B30-1778-4282-B12C-0A9C748E5C75}" destId="{761ABA33-FF57-440C-B181-BC0E1FA7C66E}" srcOrd="1" destOrd="0" presId="urn:microsoft.com/office/officeart/2005/8/layout/chevron2"/>
    <dgm:cxn modelId="{DFA50DBA-3CDA-4CA9-A6D1-91A58A9FCF18}" type="presParOf" srcId="{8B14E6E1-D9BF-4142-ADDF-C204E92B1BA6}" destId="{3150899F-E147-4E16-8A4A-EA0D5A884CCA}" srcOrd="3" destOrd="0" presId="urn:microsoft.com/office/officeart/2005/8/layout/chevron2"/>
    <dgm:cxn modelId="{3A0B6765-82C7-4492-9368-1D6593367B12}" type="presParOf" srcId="{8B14E6E1-D9BF-4142-ADDF-C204E92B1BA6}" destId="{21C577D4-5B17-42E4-8B26-3E681B98A19B}" srcOrd="4" destOrd="0" presId="urn:microsoft.com/office/officeart/2005/8/layout/chevron2"/>
    <dgm:cxn modelId="{03279459-3944-4544-9226-ADE09083894C}" type="presParOf" srcId="{21C577D4-5B17-42E4-8B26-3E681B98A19B}" destId="{A47C081E-F68C-4114-8342-5068698DE960}" srcOrd="0" destOrd="0" presId="urn:microsoft.com/office/officeart/2005/8/layout/chevron2"/>
    <dgm:cxn modelId="{326F663F-55FD-4900-8D5C-841A73D34D26}" type="presParOf" srcId="{21C577D4-5B17-42E4-8B26-3E681B98A19B}" destId="{62412E7A-90F7-47AA-9763-53D39CE77142}" srcOrd="1" destOrd="0" presId="urn:microsoft.com/office/officeart/2005/8/layout/chevron2"/>
    <dgm:cxn modelId="{82DE20B1-4A6D-4531-82EC-9F5AEDFD9C69}" type="presParOf" srcId="{8B14E6E1-D9BF-4142-ADDF-C204E92B1BA6}" destId="{3644D4DC-3E2F-470E-AB9E-C7B90866AE73}" srcOrd="5" destOrd="0" presId="urn:microsoft.com/office/officeart/2005/8/layout/chevron2"/>
    <dgm:cxn modelId="{EA8FFCFF-A373-4FA3-A4F3-445CEF8C2CCC}" type="presParOf" srcId="{8B14E6E1-D9BF-4142-ADDF-C204E92B1BA6}" destId="{83FF975C-A3B4-4DCB-AA66-2F4EC0BF6626}" srcOrd="6" destOrd="0" presId="urn:microsoft.com/office/officeart/2005/8/layout/chevron2"/>
    <dgm:cxn modelId="{D36D2D55-AD1D-4560-AF37-6DDD7A17751C}" type="presParOf" srcId="{83FF975C-A3B4-4DCB-AA66-2F4EC0BF6626}" destId="{D60693DB-73AF-4B15-8D4F-4DFFE9B52531}" srcOrd="0" destOrd="0" presId="urn:microsoft.com/office/officeart/2005/8/layout/chevron2"/>
    <dgm:cxn modelId="{5EB85D08-E716-4EB8-A216-2C3FE389B228}" type="presParOf" srcId="{83FF975C-A3B4-4DCB-AA66-2F4EC0BF6626}" destId="{0087E4A6-E419-476B-B13E-0366B9A2F3DE}" srcOrd="1" destOrd="0" presId="urn:microsoft.com/office/officeart/2005/8/layout/chevron2"/>
    <dgm:cxn modelId="{B8D36D15-4E65-4C92-9E20-9E034B3E0B01}" type="presParOf" srcId="{8B14E6E1-D9BF-4142-ADDF-C204E92B1BA6}" destId="{DC516A99-5B70-4952-B1DE-6EC953091C7E}" srcOrd="7" destOrd="0" presId="urn:microsoft.com/office/officeart/2005/8/layout/chevron2"/>
    <dgm:cxn modelId="{1CC5D2FF-EA13-4C3E-8DAC-B181023DA26E}" type="presParOf" srcId="{8B14E6E1-D9BF-4142-ADDF-C204E92B1BA6}" destId="{3A0E3484-EDA8-4DCD-B06B-0A35D9B7C838}" srcOrd="8" destOrd="0" presId="urn:microsoft.com/office/officeart/2005/8/layout/chevron2"/>
    <dgm:cxn modelId="{72C556EC-38A8-4BFF-A189-6CB6A4183C7A}" type="presParOf" srcId="{3A0E3484-EDA8-4DCD-B06B-0A35D9B7C838}" destId="{6B931746-51F8-40BF-8256-DEECBB7C6AC4}" srcOrd="0" destOrd="0" presId="urn:microsoft.com/office/officeart/2005/8/layout/chevron2"/>
    <dgm:cxn modelId="{6B86993F-7C18-4370-ACD6-61B796AA65BE}" type="presParOf" srcId="{3A0E3484-EDA8-4DCD-B06B-0A35D9B7C838}" destId="{9B2428AD-B622-4436-9010-8EEFCD84BC2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8018C-7F41-4C00-AF36-C7BBE9EFFBEE}">
      <dsp:nvSpPr>
        <dsp:cNvPr id="0" name=""/>
        <dsp:cNvSpPr/>
      </dsp:nvSpPr>
      <dsp:spPr>
        <a:xfrm rot="16200000">
          <a:off x="705" y="186"/>
          <a:ext cx="1499088" cy="1499088"/>
        </a:xfrm>
        <a:prstGeom prst="upArrow">
          <a:avLst>
            <a:gd name="adj1" fmla="val 50000"/>
            <a:gd name="adj2" fmla="val 3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Extroverted (E)</a:t>
          </a:r>
          <a:endParaRPr lang="en-US" sz="1600" kern="1200" dirty="0"/>
        </a:p>
      </dsp:txBody>
      <dsp:txXfrm rot="5400000">
        <a:off x="263045" y="374958"/>
        <a:ext cx="1236748" cy="749544"/>
      </dsp:txXfrm>
    </dsp:sp>
    <dsp:sp modelId="{623B653F-D5F4-4756-B2FA-E7B63C0D081E}">
      <dsp:nvSpPr>
        <dsp:cNvPr id="0" name=""/>
        <dsp:cNvSpPr/>
      </dsp:nvSpPr>
      <dsp:spPr>
        <a:xfrm rot="5400000">
          <a:off x="1667632" y="0"/>
          <a:ext cx="1499088" cy="1499088"/>
        </a:xfrm>
        <a:prstGeom prst="upArrow">
          <a:avLst>
            <a:gd name="adj1" fmla="val 50000"/>
            <a:gd name="adj2" fmla="val 3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Introverted (I)</a:t>
          </a:r>
        </a:p>
      </dsp:txBody>
      <dsp:txXfrm rot="-5400000">
        <a:off x="1667632" y="374772"/>
        <a:ext cx="1236748" cy="749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8018C-7F41-4C00-AF36-C7BBE9EFFBEE}">
      <dsp:nvSpPr>
        <dsp:cNvPr id="0" name=""/>
        <dsp:cNvSpPr/>
      </dsp:nvSpPr>
      <dsp:spPr>
        <a:xfrm rot="16200000">
          <a:off x="705" y="186"/>
          <a:ext cx="1499088" cy="1499088"/>
        </a:xfrm>
        <a:prstGeom prst="upArrow">
          <a:avLst>
            <a:gd name="adj1" fmla="val 50000"/>
            <a:gd name="adj2" fmla="val 35000"/>
          </a:avLst>
        </a:prstGeom>
        <a:solidFill>
          <a:srgbClr val="CC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Sensing (S)</a:t>
          </a:r>
          <a:endParaRPr lang="en-US" sz="1700" kern="1200" dirty="0"/>
        </a:p>
      </dsp:txBody>
      <dsp:txXfrm rot="5400000">
        <a:off x="263045" y="374958"/>
        <a:ext cx="1236748" cy="749544"/>
      </dsp:txXfrm>
    </dsp:sp>
    <dsp:sp modelId="{623B653F-D5F4-4756-B2FA-E7B63C0D081E}">
      <dsp:nvSpPr>
        <dsp:cNvPr id="0" name=""/>
        <dsp:cNvSpPr/>
      </dsp:nvSpPr>
      <dsp:spPr>
        <a:xfrm rot="5400000">
          <a:off x="1667629" y="372"/>
          <a:ext cx="1499088" cy="1499088"/>
        </a:xfrm>
        <a:prstGeom prst="upArrow">
          <a:avLst>
            <a:gd name="adj1" fmla="val 50000"/>
            <a:gd name="adj2" fmla="val 35000"/>
          </a:avLst>
        </a:prstGeom>
        <a:solidFill>
          <a:srgbClr val="CC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Intuitive (N)</a:t>
          </a:r>
        </a:p>
      </dsp:txBody>
      <dsp:txXfrm rot="-5400000">
        <a:off x="1667629" y="375144"/>
        <a:ext cx="1236748" cy="7495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8018C-7F41-4C00-AF36-C7BBE9EFFBEE}">
      <dsp:nvSpPr>
        <dsp:cNvPr id="0" name=""/>
        <dsp:cNvSpPr/>
      </dsp:nvSpPr>
      <dsp:spPr>
        <a:xfrm rot="16200000">
          <a:off x="705" y="186"/>
          <a:ext cx="1499088" cy="1499088"/>
        </a:xfrm>
        <a:prstGeom prst="upArrow">
          <a:avLst>
            <a:gd name="adj1" fmla="val 50000"/>
            <a:gd name="adj2" fmla="val 3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Thinking (T)</a:t>
          </a:r>
          <a:endParaRPr lang="en-US" sz="1700" kern="1200" dirty="0">
            <a:solidFill>
              <a:schemeClr val="tx1"/>
            </a:solidFill>
          </a:endParaRPr>
        </a:p>
      </dsp:txBody>
      <dsp:txXfrm rot="5400000">
        <a:off x="263045" y="374958"/>
        <a:ext cx="1236748" cy="749544"/>
      </dsp:txXfrm>
    </dsp:sp>
    <dsp:sp modelId="{623B653F-D5F4-4756-B2FA-E7B63C0D081E}">
      <dsp:nvSpPr>
        <dsp:cNvPr id="0" name=""/>
        <dsp:cNvSpPr/>
      </dsp:nvSpPr>
      <dsp:spPr>
        <a:xfrm rot="5400000">
          <a:off x="1669263" y="372"/>
          <a:ext cx="1499088" cy="1499088"/>
        </a:xfrm>
        <a:prstGeom prst="upArrow">
          <a:avLst>
            <a:gd name="adj1" fmla="val 50000"/>
            <a:gd name="adj2" fmla="val 3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Feeling (F)</a:t>
          </a:r>
        </a:p>
      </dsp:txBody>
      <dsp:txXfrm rot="-5400000">
        <a:off x="1669263" y="375144"/>
        <a:ext cx="1236748" cy="7495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8018C-7F41-4C00-AF36-C7BBE9EFFBEE}">
      <dsp:nvSpPr>
        <dsp:cNvPr id="0" name=""/>
        <dsp:cNvSpPr/>
      </dsp:nvSpPr>
      <dsp:spPr>
        <a:xfrm rot="16200000">
          <a:off x="705" y="186"/>
          <a:ext cx="1499088" cy="1499088"/>
        </a:xfrm>
        <a:prstGeom prst="upArrow">
          <a:avLst>
            <a:gd name="adj1" fmla="val 50000"/>
            <a:gd name="adj2" fmla="val 35000"/>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Judging (J)</a:t>
          </a:r>
          <a:endParaRPr lang="en-US" sz="1700" kern="1200" dirty="0"/>
        </a:p>
      </dsp:txBody>
      <dsp:txXfrm rot="5400000">
        <a:off x="263045" y="374958"/>
        <a:ext cx="1236748" cy="749544"/>
      </dsp:txXfrm>
    </dsp:sp>
    <dsp:sp modelId="{623B653F-D5F4-4756-B2FA-E7B63C0D081E}">
      <dsp:nvSpPr>
        <dsp:cNvPr id="0" name=""/>
        <dsp:cNvSpPr/>
      </dsp:nvSpPr>
      <dsp:spPr>
        <a:xfrm rot="5400000">
          <a:off x="1668557" y="186"/>
          <a:ext cx="1499088" cy="1499088"/>
        </a:xfrm>
        <a:prstGeom prst="upArrow">
          <a:avLst>
            <a:gd name="adj1" fmla="val 50000"/>
            <a:gd name="adj2" fmla="val 35000"/>
          </a:avLst>
        </a:prstGeom>
        <a:solidFill>
          <a:srgbClr val="336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Perceiving (P)</a:t>
          </a:r>
        </a:p>
      </dsp:txBody>
      <dsp:txXfrm rot="-5400000">
        <a:off x="1668557" y="374958"/>
        <a:ext cx="1236748" cy="7495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03FBF-FC3A-47AA-BDED-14E4CA728136}">
      <dsp:nvSpPr>
        <dsp:cNvPr id="0" name=""/>
        <dsp:cNvSpPr/>
      </dsp:nvSpPr>
      <dsp:spPr>
        <a:xfrm rot="5400000">
          <a:off x="846592" y="-596816"/>
          <a:ext cx="1084585" cy="2293306"/>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tx1"/>
              </a:solidFill>
            </a:rPr>
            <a:t>Extroversion</a:t>
          </a:r>
          <a:endParaRPr lang="en-US" sz="2000" kern="1200" dirty="0">
            <a:solidFill>
              <a:schemeClr val="tx1"/>
            </a:solidFill>
          </a:endParaRPr>
        </a:p>
      </dsp:txBody>
      <dsp:txXfrm rot="-5400000">
        <a:off x="242232" y="7544"/>
        <a:ext cx="2293306" cy="1084585"/>
      </dsp:txXfrm>
    </dsp:sp>
    <dsp:sp modelId="{AA252191-AB1F-441E-BFA4-0FA1673B62A5}">
      <dsp:nvSpPr>
        <dsp:cNvPr id="0" name=""/>
        <dsp:cNvSpPr/>
      </dsp:nvSpPr>
      <dsp:spPr>
        <a:xfrm rot="5400000">
          <a:off x="4919620" y="-2295443"/>
          <a:ext cx="705351" cy="5305007"/>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Sociable, gregarious, and assertive</a:t>
          </a:r>
          <a:endParaRPr lang="en-US" sz="2000" kern="1200" dirty="0"/>
        </a:p>
      </dsp:txBody>
      <dsp:txXfrm rot="-5400000">
        <a:off x="2619792" y="38817"/>
        <a:ext cx="5270575" cy="636487"/>
      </dsp:txXfrm>
    </dsp:sp>
    <dsp:sp modelId="{73FD785E-24F1-4BA0-A4C7-21967D337728}">
      <dsp:nvSpPr>
        <dsp:cNvPr id="0" name=""/>
        <dsp:cNvSpPr/>
      </dsp:nvSpPr>
      <dsp:spPr>
        <a:xfrm rot="5400000">
          <a:off x="836783" y="393587"/>
          <a:ext cx="1084585" cy="2254070"/>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Agreeableness</a:t>
          </a:r>
          <a:endParaRPr lang="en-US" sz="2000" kern="1200" dirty="0">
            <a:solidFill>
              <a:schemeClr val="tx1"/>
            </a:solidFill>
          </a:endParaRPr>
        </a:p>
      </dsp:txBody>
      <dsp:txXfrm rot="-5400000">
        <a:off x="252041" y="978329"/>
        <a:ext cx="2254070" cy="1084585"/>
      </dsp:txXfrm>
    </dsp:sp>
    <dsp:sp modelId="{761ABA33-FF57-440C-B181-BC0E1FA7C66E}">
      <dsp:nvSpPr>
        <dsp:cNvPr id="0" name=""/>
        <dsp:cNvSpPr/>
      </dsp:nvSpPr>
      <dsp:spPr>
        <a:xfrm rot="5400000">
          <a:off x="4744760" y="-1239544"/>
          <a:ext cx="631338" cy="4939233"/>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Good-natured, cooperative, and trusting</a:t>
          </a:r>
          <a:endParaRPr lang="en-US" sz="2000" kern="1200" dirty="0"/>
        </a:p>
      </dsp:txBody>
      <dsp:txXfrm rot="-5400000">
        <a:off x="2590813" y="945222"/>
        <a:ext cx="4908414" cy="569700"/>
      </dsp:txXfrm>
    </dsp:sp>
    <dsp:sp modelId="{A47C081E-F68C-4114-8342-5068698DE960}">
      <dsp:nvSpPr>
        <dsp:cNvPr id="0" name=""/>
        <dsp:cNvSpPr/>
      </dsp:nvSpPr>
      <dsp:spPr>
        <a:xfrm rot="5400000">
          <a:off x="823296" y="1500443"/>
          <a:ext cx="1084585" cy="222709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Conscientiousness</a:t>
          </a:r>
          <a:endParaRPr lang="en-US" sz="2000" kern="1200" dirty="0">
            <a:solidFill>
              <a:schemeClr val="tx1"/>
            </a:solidFill>
          </a:endParaRPr>
        </a:p>
      </dsp:txBody>
      <dsp:txXfrm rot="-5400000">
        <a:off x="252041" y="2071698"/>
        <a:ext cx="2227095" cy="1084585"/>
      </dsp:txXfrm>
    </dsp:sp>
    <dsp:sp modelId="{62412E7A-90F7-47AA-9763-53D39CE77142}">
      <dsp:nvSpPr>
        <dsp:cNvPr id="0" name=""/>
        <dsp:cNvSpPr/>
      </dsp:nvSpPr>
      <dsp:spPr>
        <a:xfrm rot="5400000">
          <a:off x="3991211" y="352206"/>
          <a:ext cx="950144" cy="3750938"/>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Responsible, dependable, persistent, and organized</a:t>
          </a:r>
          <a:endParaRPr lang="en-US" sz="2000" kern="1200" dirty="0"/>
        </a:p>
      </dsp:txBody>
      <dsp:txXfrm rot="-5400000">
        <a:off x="2590814" y="1798985"/>
        <a:ext cx="3704556" cy="857380"/>
      </dsp:txXfrm>
    </dsp:sp>
    <dsp:sp modelId="{D60693DB-73AF-4B15-8D4F-4DFFE9B52531}">
      <dsp:nvSpPr>
        <dsp:cNvPr id="0" name=""/>
        <dsp:cNvSpPr/>
      </dsp:nvSpPr>
      <dsp:spPr>
        <a:xfrm rot="5400000">
          <a:off x="823296" y="2471229"/>
          <a:ext cx="1084585" cy="222709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Emotional Stability</a:t>
          </a:r>
          <a:endParaRPr lang="en-US" sz="2000" kern="1200" dirty="0">
            <a:solidFill>
              <a:schemeClr val="tx1"/>
            </a:solidFill>
          </a:endParaRPr>
        </a:p>
      </dsp:txBody>
      <dsp:txXfrm rot="-5400000">
        <a:off x="252041" y="3042484"/>
        <a:ext cx="2227095" cy="1084585"/>
      </dsp:txXfrm>
    </dsp:sp>
    <dsp:sp modelId="{0087E4A6-E419-476B-B13E-0366B9A2F3DE}">
      <dsp:nvSpPr>
        <dsp:cNvPr id="0" name=""/>
        <dsp:cNvSpPr/>
      </dsp:nvSpPr>
      <dsp:spPr>
        <a:xfrm rot="5400000">
          <a:off x="4683295" y="803107"/>
          <a:ext cx="704980" cy="5042371"/>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Calm, self-confident, secure under stress (positive), versus nervous, depressed, and insecure under stress (negative)</a:t>
          </a:r>
          <a:endParaRPr lang="en-US" sz="2000" kern="1200" dirty="0"/>
        </a:p>
      </dsp:txBody>
      <dsp:txXfrm rot="-5400000">
        <a:off x="2514600" y="3006216"/>
        <a:ext cx="5007957" cy="636152"/>
      </dsp:txXfrm>
    </dsp:sp>
    <dsp:sp modelId="{6B931746-51F8-40BF-8256-DEECBB7C6AC4}">
      <dsp:nvSpPr>
        <dsp:cNvPr id="0" name=""/>
        <dsp:cNvSpPr/>
      </dsp:nvSpPr>
      <dsp:spPr>
        <a:xfrm rot="5400000">
          <a:off x="853839" y="3411471"/>
          <a:ext cx="1084585" cy="228818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Openness to Experience</a:t>
          </a:r>
          <a:endParaRPr lang="en-US" sz="2000" kern="1200" dirty="0">
            <a:solidFill>
              <a:schemeClr val="tx1"/>
            </a:solidFill>
          </a:endParaRPr>
        </a:p>
      </dsp:txBody>
      <dsp:txXfrm rot="-5400000">
        <a:off x="252041" y="4013269"/>
        <a:ext cx="2288181" cy="1084585"/>
      </dsp:txXfrm>
    </dsp:sp>
    <dsp:sp modelId="{9B2428AD-B622-4436-9010-8EEFCD84BC26}">
      <dsp:nvSpPr>
        <dsp:cNvPr id="0" name=""/>
        <dsp:cNvSpPr/>
      </dsp:nvSpPr>
      <dsp:spPr>
        <a:xfrm rot="5400000">
          <a:off x="4583474" y="1969729"/>
          <a:ext cx="704980" cy="4690318"/>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Curious, imaginative, artistic, and sensitive</a:t>
          </a:r>
          <a:endParaRPr lang="en-US" sz="2000" kern="1200" dirty="0"/>
        </a:p>
      </dsp:txBody>
      <dsp:txXfrm rot="-5400000">
        <a:off x="2590805" y="3996812"/>
        <a:ext cx="4655904" cy="636152"/>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398D87-D305-41FF-A704-673A28D33800}" type="datetimeFigureOut">
              <a:rPr lang="en-US" smtClean="0"/>
              <a:t>6/10/2014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8AF7E-31A4-42C2-8A5B-7CF6918E7F3E}" type="slidenum">
              <a:rPr lang="en-US" smtClean="0"/>
              <a:t>‹#›</a:t>
            </a:fld>
            <a:endParaRPr lang="en-US"/>
          </a:p>
        </p:txBody>
      </p:sp>
    </p:spTree>
    <p:extLst>
      <p:ext uri="{BB962C8B-B14F-4D97-AF65-F5344CB8AC3E}">
        <p14:creationId xmlns:p14="http://schemas.microsoft.com/office/powerpoint/2010/main" val="378189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Big Five model of personality sets forth that there are five basic dimensions that underlie all others and encompass most of the significant variations in human personalities.  The Big Five factors are:  Extroversion, Agreeableness, Conscientiousness, Emotional Stability and Openness to Experience.   There is a lot of research that supports the Big Five model and it has been shown to predict behavior at work. </a:t>
            </a:r>
          </a:p>
        </p:txBody>
      </p:sp>
      <p:sp>
        <p:nvSpPr>
          <p:cNvPr id="3994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3994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E01D536F-70D8-49A3-8548-02F09E5C8C08}" type="slidenum">
              <a:rPr lang="en-US" sz="1200" b="0" smtClean="0">
                <a:latin typeface="Times New Roman" pitchFamily="18" charset="0"/>
              </a:rPr>
              <a:pPr eaLnBrk="1" hangingPunct="1"/>
              <a:t>13</a:t>
            </a:fld>
            <a:endParaRPr lang="en-US" sz="1200" b="0" smtClean="0">
              <a:latin typeface="Times New Roman" pitchFamily="18" charset="0"/>
            </a:endParaRPr>
          </a:p>
        </p:txBody>
      </p:sp>
    </p:spTree>
    <p:extLst>
      <p:ext uri="{BB962C8B-B14F-4D97-AF65-F5344CB8AC3E}">
        <p14:creationId xmlns:p14="http://schemas.microsoft.com/office/powerpoint/2010/main" val="8281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There are certain traits that have been shown by extensive research to be strongly related to higher job performance.  Conscientiousness has been shown as an effective predictor of better performance based on more extensive job knowledge and the willingness to exert greater effort.  </a:t>
            </a:r>
          </a:p>
          <a:p>
            <a:endParaRPr lang="en-US" smtClean="0"/>
          </a:p>
          <a:p>
            <a:r>
              <a:rPr lang="en-US" smtClean="0"/>
              <a:t>In addition, the other five traits have implications for work.  Emotional stability is related to job satisfaction and agreeable people are better in social-related jobs such as sales and customer service.</a:t>
            </a:r>
          </a:p>
          <a:p>
            <a:endParaRPr lang="en-US" smtClean="0"/>
          </a:p>
        </p:txBody>
      </p:sp>
      <p:sp>
        <p:nvSpPr>
          <p:cNvPr id="4096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096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FE381B59-AF72-4E3E-A11D-5B31B78035C8}" type="slidenum">
              <a:rPr lang="en-US" sz="1200" b="0" smtClean="0">
                <a:latin typeface="Times New Roman" pitchFamily="18" charset="0"/>
              </a:rPr>
              <a:pPr eaLnBrk="1" hangingPunct="1"/>
              <a:t>16</a:t>
            </a:fld>
            <a:endParaRPr lang="en-US" sz="1200" b="0" smtClean="0">
              <a:latin typeface="Times New Roman" pitchFamily="18" charset="0"/>
            </a:endParaRPr>
          </a:p>
        </p:txBody>
      </p:sp>
    </p:spTree>
    <p:extLst>
      <p:ext uri="{BB962C8B-B14F-4D97-AF65-F5344CB8AC3E}">
        <p14:creationId xmlns:p14="http://schemas.microsoft.com/office/powerpoint/2010/main" val="43779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Values represent basic convictions that make judgments about what is the best mode of conduct or end-state of existence.  There are two attributes of values.  There is a content component that looks at the level of importance of the mode of conduct or end-state and the intensity component that looks at how important that content is.</a:t>
            </a:r>
          </a:p>
          <a:p>
            <a:endParaRPr lang="en-US" smtClean="0"/>
          </a:p>
          <a:p>
            <a:r>
              <a:rPr lang="en-US" smtClean="0"/>
              <a:t>A person’s value system ranks values by their intensity.  This tends to be relatively constant over time. </a:t>
            </a:r>
          </a:p>
        </p:txBody>
      </p:sp>
      <p:sp>
        <p:nvSpPr>
          <p:cNvPr id="450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50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5A8111E2-4B09-4D99-9027-EA8502B77E55}" type="slidenum">
              <a:rPr lang="en-US" sz="1200" b="0" smtClean="0">
                <a:latin typeface="Times New Roman" pitchFamily="18" charset="0"/>
              </a:rPr>
              <a:pPr eaLnBrk="1" hangingPunct="1"/>
              <a:t>19</a:t>
            </a:fld>
            <a:endParaRPr lang="en-US" sz="1200" b="0" smtClean="0">
              <a:latin typeface="Times New Roman" pitchFamily="18" charset="0"/>
            </a:endParaRPr>
          </a:p>
        </p:txBody>
      </p:sp>
    </p:spTree>
    <p:extLst>
      <p:ext uri="{BB962C8B-B14F-4D97-AF65-F5344CB8AC3E}">
        <p14:creationId xmlns:p14="http://schemas.microsoft.com/office/powerpoint/2010/main" val="306138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Values are very important because they provide an understanding of attitudes, motivation, and behaviors.  Values play a role in how we perceive the world around us and how we interpret right and wrong.  Values imply that some behaviors are preferred over others based on how/what we value.</a:t>
            </a:r>
          </a:p>
        </p:txBody>
      </p:sp>
      <p:sp>
        <p:nvSpPr>
          <p:cNvPr id="460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60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E581DC8D-915C-4715-A8B9-D730D5007C73}" type="slidenum">
              <a:rPr lang="en-US" sz="1200" b="0" smtClean="0">
                <a:latin typeface="Times New Roman" pitchFamily="18" charset="0"/>
              </a:rPr>
              <a:pPr eaLnBrk="1" hangingPunct="1"/>
              <a:t>20</a:t>
            </a:fld>
            <a:endParaRPr lang="en-US" sz="1200" b="0" smtClean="0">
              <a:latin typeface="Times New Roman" pitchFamily="18" charset="0"/>
            </a:endParaRPr>
          </a:p>
        </p:txBody>
      </p:sp>
    </p:spTree>
    <p:extLst>
      <p:ext uri="{BB962C8B-B14F-4D97-AF65-F5344CB8AC3E}">
        <p14:creationId xmlns:p14="http://schemas.microsoft.com/office/powerpoint/2010/main" val="1166935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Rokeach Value Survey was created by Milton Rokeach.  It consists of two sets of values, terminal values and instrumental values.  Terminal values describe the desired values/goals a person would like to keep/achieve through their lifetime.  Instrumental values are the preferred modes of behavior or means of achieving one’s terminal values.  </a:t>
            </a:r>
          </a:p>
          <a:p>
            <a:r>
              <a:rPr lang="en-US" smtClean="0"/>
              <a:t/>
            </a:r>
            <a:br>
              <a:rPr lang="en-US" smtClean="0"/>
            </a:br>
            <a:r>
              <a:rPr lang="en-US" smtClean="0"/>
              <a:t>Values vary between groups and can cause trouble when group members hold different values and negotiation is needed.</a:t>
            </a:r>
          </a:p>
        </p:txBody>
      </p:sp>
      <p:sp>
        <p:nvSpPr>
          <p:cNvPr id="471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71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3162B9DC-8299-4738-8725-A0CCEFC67134}" type="slidenum">
              <a:rPr lang="en-US" sz="1200" b="0" smtClean="0">
                <a:latin typeface="Times New Roman" pitchFamily="18" charset="0"/>
              </a:rPr>
              <a:pPr eaLnBrk="1" hangingPunct="1"/>
              <a:t>21</a:t>
            </a:fld>
            <a:endParaRPr lang="en-US" sz="1200" b="0" smtClean="0">
              <a:latin typeface="Times New Roman" pitchFamily="18" charset="0"/>
            </a:endParaRPr>
          </a:p>
        </p:txBody>
      </p:sp>
    </p:spTree>
    <p:extLst>
      <p:ext uri="{BB962C8B-B14F-4D97-AF65-F5344CB8AC3E}">
        <p14:creationId xmlns:p14="http://schemas.microsoft.com/office/powerpoint/2010/main" val="747910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table shows some differences between different employment groups as there are often similarities between job categories.</a:t>
            </a:r>
          </a:p>
        </p:txBody>
      </p:sp>
      <p:sp>
        <p:nvSpPr>
          <p:cNvPr id="4813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813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CAEFAE7F-174C-4D45-97D4-0594164AF94E}" type="slidenum">
              <a:rPr lang="en-US" sz="1200" b="0" smtClean="0">
                <a:latin typeface="Times New Roman" pitchFamily="18" charset="0"/>
              </a:rPr>
              <a:pPr eaLnBrk="1" hangingPunct="1"/>
              <a:t>22</a:t>
            </a:fld>
            <a:endParaRPr lang="en-US" sz="1200" b="0" smtClean="0">
              <a:latin typeface="Times New Roman" pitchFamily="18" charset="0"/>
            </a:endParaRPr>
          </a:p>
        </p:txBody>
      </p:sp>
    </p:spTree>
    <p:extLst>
      <p:ext uri="{BB962C8B-B14F-4D97-AF65-F5344CB8AC3E}">
        <p14:creationId xmlns:p14="http://schemas.microsoft.com/office/powerpoint/2010/main" val="4090021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workplace is made up of a number different generations of workers, more so than ever before seen in history.  These workers bring with them different sets of values and corresponding work behaviors.  For example, veterans tend to be conservative and conform to standards whereas nexters tend to be self-reliant but still team oriented.</a:t>
            </a:r>
          </a:p>
        </p:txBody>
      </p:sp>
      <p:sp>
        <p:nvSpPr>
          <p:cNvPr id="4915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4915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FAAF3979-5D78-48F8-852F-BCA2657EBB2A}" type="slidenum">
              <a:rPr lang="en-US" sz="1200" b="0" smtClean="0">
                <a:latin typeface="Times New Roman" pitchFamily="18" charset="0"/>
              </a:rPr>
              <a:pPr eaLnBrk="1" hangingPunct="1"/>
              <a:t>23</a:t>
            </a:fld>
            <a:endParaRPr lang="en-US" sz="1200" b="0" smtClean="0">
              <a:latin typeface="Times New Roman" pitchFamily="18" charset="0"/>
            </a:endParaRPr>
          </a:p>
        </p:txBody>
      </p:sp>
    </p:spTree>
    <p:extLst>
      <p:ext uri="{BB962C8B-B14F-4D97-AF65-F5344CB8AC3E}">
        <p14:creationId xmlns:p14="http://schemas.microsoft.com/office/powerpoint/2010/main" val="3358938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Personality and values are very important to the workplace and play a solid role in predicting behavior.  There are some good frameworks and models that can aid us in applying these theories and assist managers in being better predictors of workplace behavior.  </a:t>
            </a:r>
          </a:p>
        </p:txBody>
      </p:sp>
      <p:sp>
        <p:nvSpPr>
          <p:cNvPr id="614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r>
              <a:rPr lang="en-US" sz="1200" b="0" smtClean="0">
                <a:latin typeface="Times New Roman" pitchFamily="18" charset="0"/>
              </a:rPr>
              <a:t>(c) 2008 Prentice-Hall, All rights reserved.</a:t>
            </a:r>
          </a:p>
        </p:txBody>
      </p:sp>
      <p:sp>
        <p:nvSpPr>
          <p:cNvPr id="6144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b="1">
                <a:solidFill>
                  <a:schemeClr val="tx1"/>
                </a:solidFill>
                <a:latin typeface="Arial" charset="0"/>
              </a:defRPr>
            </a:lvl1pPr>
            <a:lvl2pPr marL="742950" indent="-285750" eaLnBrk="0" hangingPunct="0">
              <a:defRPr sz="1000" b="1">
                <a:solidFill>
                  <a:schemeClr val="tx1"/>
                </a:solidFill>
                <a:latin typeface="Arial" charset="0"/>
              </a:defRPr>
            </a:lvl2pPr>
            <a:lvl3pPr marL="1143000" indent="-228600" eaLnBrk="0" hangingPunct="0">
              <a:defRPr sz="1000" b="1">
                <a:solidFill>
                  <a:schemeClr val="tx1"/>
                </a:solidFill>
                <a:latin typeface="Arial" charset="0"/>
              </a:defRPr>
            </a:lvl3pPr>
            <a:lvl4pPr marL="1600200" indent="-228600" eaLnBrk="0" hangingPunct="0">
              <a:defRPr sz="1000" b="1">
                <a:solidFill>
                  <a:schemeClr val="tx1"/>
                </a:solidFill>
                <a:latin typeface="Arial" charset="0"/>
              </a:defRPr>
            </a:lvl4pPr>
            <a:lvl5pPr marL="2057400" indent="-228600" eaLnBrk="0" hangingPunct="0">
              <a:defRPr sz="1000" b="1">
                <a:solidFill>
                  <a:schemeClr val="tx1"/>
                </a:solidFill>
                <a:latin typeface="Arial" charset="0"/>
              </a:defRPr>
            </a:lvl5pPr>
            <a:lvl6pPr marL="2514600" indent="-228600" eaLnBrk="0" fontAlgn="base" hangingPunct="0">
              <a:spcBef>
                <a:spcPct val="0"/>
              </a:spcBef>
              <a:spcAft>
                <a:spcPct val="0"/>
              </a:spcAft>
              <a:defRPr sz="1000" b="1">
                <a:solidFill>
                  <a:schemeClr val="tx1"/>
                </a:solidFill>
                <a:latin typeface="Arial" charset="0"/>
              </a:defRPr>
            </a:lvl6pPr>
            <a:lvl7pPr marL="2971800" indent="-228600" eaLnBrk="0" fontAlgn="base" hangingPunct="0">
              <a:spcBef>
                <a:spcPct val="0"/>
              </a:spcBef>
              <a:spcAft>
                <a:spcPct val="0"/>
              </a:spcAft>
              <a:defRPr sz="1000" b="1">
                <a:solidFill>
                  <a:schemeClr val="tx1"/>
                </a:solidFill>
                <a:latin typeface="Arial" charset="0"/>
              </a:defRPr>
            </a:lvl7pPr>
            <a:lvl8pPr marL="3429000" indent="-228600" eaLnBrk="0" fontAlgn="base" hangingPunct="0">
              <a:spcBef>
                <a:spcPct val="0"/>
              </a:spcBef>
              <a:spcAft>
                <a:spcPct val="0"/>
              </a:spcAft>
              <a:defRPr sz="1000" b="1">
                <a:solidFill>
                  <a:schemeClr val="tx1"/>
                </a:solidFill>
                <a:latin typeface="Arial" charset="0"/>
              </a:defRPr>
            </a:lvl8pPr>
            <a:lvl9pPr marL="3886200" indent="-228600" eaLnBrk="0" fontAlgn="base" hangingPunct="0">
              <a:spcBef>
                <a:spcPct val="0"/>
              </a:spcBef>
              <a:spcAft>
                <a:spcPct val="0"/>
              </a:spcAft>
              <a:defRPr sz="1000" b="1">
                <a:solidFill>
                  <a:schemeClr val="tx1"/>
                </a:solidFill>
                <a:latin typeface="Arial" charset="0"/>
              </a:defRPr>
            </a:lvl9pPr>
          </a:lstStyle>
          <a:p>
            <a:pPr eaLnBrk="1" hangingPunct="1"/>
            <a:fld id="{1E18DFB8-4D87-4686-AF26-6AAFDB54BEAE}" type="slidenum">
              <a:rPr lang="en-US" sz="1200" b="0" smtClean="0">
                <a:latin typeface="Times New Roman" pitchFamily="18" charset="0"/>
              </a:rPr>
              <a:pPr eaLnBrk="1" hangingPunct="1"/>
              <a:t>24</a:t>
            </a:fld>
            <a:endParaRPr lang="en-US" sz="1200" b="0" smtClean="0">
              <a:latin typeface="Times New Roman" pitchFamily="18" charset="0"/>
            </a:endParaRPr>
          </a:p>
        </p:txBody>
      </p:sp>
    </p:spTree>
    <p:extLst>
      <p:ext uri="{BB962C8B-B14F-4D97-AF65-F5344CB8AC3E}">
        <p14:creationId xmlns:p14="http://schemas.microsoft.com/office/powerpoint/2010/main" val="1974539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2F1D5-1D5B-445A-9E92-74A97730ACB9}"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105408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2F1D5-1D5B-445A-9E92-74A97730ACB9}"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143607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2F1D5-1D5B-445A-9E92-74A97730ACB9}"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51814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2F1D5-1D5B-445A-9E92-74A97730ACB9}"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3083200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2F1D5-1D5B-445A-9E92-74A97730ACB9}" type="datetimeFigureOut">
              <a:rPr lang="en-US" smtClean="0"/>
              <a:t>6/10/2014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367050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32F1D5-1D5B-445A-9E92-74A97730ACB9}"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276071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32F1D5-1D5B-445A-9E92-74A97730ACB9}" type="datetimeFigureOut">
              <a:rPr lang="en-US" smtClean="0"/>
              <a:t>6/10/2014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1756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32F1D5-1D5B-445A-9E92-74A97730ACB9}" type="datetimeFigureOut">
              <a:rPr lang="en-US" smtClean="0"/>
              <a:t>6/10/2014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245014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2F1D5-1D5B-445A-9E92-74A97730ACB9}" type="datetimeFigureOut">
              <a:rPr lang="en-US" smtClean="0"/>
              <a:t>6/10/2014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1207673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2F1D5-1D5B-445A-9E92-74A97730ACB9}"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52673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2F1D5-1D5B-445A-9E92-74A97730ACB9}" type="datetimeFigureOut">
              <a:rPr lang="en-US" smtClean="0"/>
              <a:t>6/10/2014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C10CF-DEF5-4B76-AE60-F870C832C48C}" type="slidenum">
              <a:rPr lang="en-US" smtClean="0"/>
              <a:t>‹#›</a:t>
            </a:fld>
            <a:endParaRPr lang="en-US"/>
          </a:p>
        </p:txBody>
      </p:sp>
    </p:spTree>
    <p:extLst>
      <p:ext uri="{BB962C8B-B14F-4D97-AF65-F5344CB8AC3E}">
        <p14:creationId xmlns:p14="http://schemas.microsoft.com/office/powerpoint/2010/main" val="164528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2F1D5-1D5B-445A-9E92-74A97730ACB9}" type="datetimeFigureOut">
              <a:rPr lang="en-US" smtClean="0"/>
              <a:t>6/10/2014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10CF-DEF5-4B76-AE60-F870C832C48C}" type="slidenum">
              <a:rPr lang="en-US" smtClean="0"/>
              <a:t>‹#›</a:t>
            </a:fld>
            <a:endParaRPr lang="en-US"/>
          </a:p>
        </p:txBody>
      </p:sp>
    </p:spTree>
    <p:extLst>
      <p:ext uri="{BB962C8B-B14F-4D97-AF65-F5344CB8AC3E}">
        <p14:creationId xmlns:p14="http://schemas.microsoft.com/office/powerpoint/2010/main" val="841828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png"/><Relationship Id="rId7"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8.wmf"/><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2.png"/><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zh-TW" altLang="en-US" dirty="0"/>
          </a:p>
        </p:txBody>
      </p:sp>
      <p:sp>
        <p:nvSpPr>
          <p:cNvPr id="2" name="Title 1"/>
          <p:cNvSpPr>
            <a:spLocks noGrp="1"/>
          </p:cNvSpPr>
          <p:nvPr>
            <p:ph type="ctrTitle"/>
          </p:nvPr>
        </p:nvSpPr>
        <p:spPr/>
        <p:txBody>
          <a:bodyPr/>
          <a:lstStyle/>
          <a:p>
            <a:r>
              <a:rPr lang="en-US" altLang="zh-TW" dirty="0" smtClean="0"/>
              <a:t>Understanding People: Personality, Values </a:t>
            </a:r>
            <a:r>
              <a:rPr altLang="zh-TW" dirty="0" smtClean="0"/>
              <a:t>&amp; Abilities</a:t>
            </a:r>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4119676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10</a:t>
            </a:fld>
            <a:endParaRPr lang="zh-TW" altLang="en-US"/>
          </a:p>
        </p:txBody>
      </p:sp>
      <p:sp>
        <p:nvSpPr>
          <p:cNvPr id="5" name="Content Placeholder 4"/>
          <p:cNvSpPr>
            <a:spLocks noGrp="1"/>
          </p:cNvSpPr>
          <p:nvPr>
            <p:ph sz="quarter" idx="1"/>
          </p:nvPr>
        </p:nvSpPr>
        <p:spPr/>
        <p:txBody>
          <a:bodyPr>
            <a:normAutofit lnSpcReduction="10000"/>
          </a:bodyPr>
          <a:lstStyle/>
          <a:p>
            <a:r>
              <a:rPr lang="en-US" dirty="0" smtClean="0"/>
              <a:t>Identify the MBTI category of the following types of personality.</a:t>
            </a:r>
          </a:p>
          <a:p>
            <a:r>
              <a:rPr lang="en-US" dirty="0" smtClean="0"/>
              <a:t>Note that there are 16 possible categories.</a:t>
            </a:r>
          </a:p>
          <a:p>
            <a:pPr lvl="1"/>
            <a:r>
              <a:rPr lang="en-US" dirty="0">
                <a:latin typeface="Times New Roman" pitchFamily="18" charset="0"/>
              </a:rPr>
              <a:t>Visionaries </a:t>
            </a:r>
            <a:r>
              <a:rPr lang="en-US" dirty="0" smtClean="0">
                <a:latin typeface="Times New Roman" pitchFamily="18" charset="0"/>
              </a:rPr>
              <a:t>– </a:t>
            </a:r>
            <a:r>
              <a:rPr lang="en-US" dirty="0">
                <a:latin typeface="Times New Roman" pitchFamily="18" charset="0"/>
              </a:rPr>
              <a:t>original, stubborn, and driven</a:t>
            </a:r>
          </a:p>
          <a:p>
            <a:pPr lvl="1"/>
            <a:r>
              <a:rPr lang="en-US" dirty="0">
                <a:latin typeface="Times New Roman" pitchFamily="18" charset="0"/>
              </a:rPr>
              <a:t>Organizers </a:t>
            </a:r>
            <a:r>
              <a:rPr lang="en-US" dirty="0" smtClean="0">
                <a:latin typeface="Times New Roman" pitchFamily="18" charset="0"/>
              </a:rPr>
              <a:t>– </a:t>
            </a:r>
            <a:r>
              <a:rPr lang="en-US" dirty="0">
                <a:latin typeface="Times New Roman" pitchFamily="18" charset="0"/>
              </a:rPr>
              <a:t>realistic, logical, analytical, and businesslike</a:t>
            </a:r>
          </a:p>
          <a:p>
            <a:pPr lvl="1">
              <a:spcAft>
                <a:spcPts val="2400"/>
              </a:spcAft>
            </a:pPr>
            <a:r>
              <a:rPr lang="en-US" dirty="0">
                <a:latin typeface="Times New Roman" pitchFamily="18" charset="0"/>
              </a:rPr>
              <a:t>Conceptualizer </a:t>
            </a:r>
            <a:r>
              <a:rPr lang="en-US" dirty="0" smtClean="0">
                <a:latin typeface="Times New Roman" pitchFamily="18" charset="0"/>
              </a:rPr>
              <a:t>– </a:t>
            </a:r>
            <a:r>
              <a:rPr lang="en-US" dirty="0">
                <a:latin typeface="Times New Roman" pitchFamily="18" charset="0"/>
              </a:rPr>
              <a:t>entrepreneurial, innovative, individualistic, and </a:t>
            </a:r>
            <a:r>
              <a:rPr lang="en-US" dirty="0" smtClean="0">
                <a:latin typeface="Times New Roman" pitchFamily="18" charset="0"/>
              </a:rPr>
              <a:t>resourceful</a:t>
            </a:r>
          </a:p>
          <a:p>
            <a:pPr>
              <a:spcAft>
                <a:spcPts val="2400"/>
              </a:spcAft>
            </a:pPr>
            <a:r>
              <a:rPr lang="en-US" dirty="0" smtClean="0">
                <a:latin typeface="Times New Roman" pitchFamily="18" charset="0"/>
              </a:rPr>
              <a:t>What jobs do you think people with these categories would be best for?</a:t>
            </a:r>
          </a:p>
          <a:p>
            <a:pPr>
              <a:spcAft>
                <a:spcPts val="2400"/>
              </a:spcAft>
            </a:pPr>
            <a:r>
              <a:rPr lang="en-US" dirty="0" smtClean="0">
                <a:latin typeface="Times New Roman" pitchFamily="18" charset="0"/>
              </a:rPr>
              <a:t>Do you think MBTI can help match people to jobs?  Why?</a:t>
            </a:r>
            <a:endParaRPr lang="en-US" dirty="0">
              <a:latin typeface="Times New Roman" pitchFamily="18" charset="0"/>
            </a:endParaRPr>
          </a:p>
          <a:p>
            <a:endParaRPr lang="en-US" dirty="0"/>
          </a:p>
        </p:txBody>
      </p:sp>
    </p:spTree>
    <p:extLst>
      <p:ext uri="{BB962C8B-B14F-4D97-AF65-F5344CB8AC3E}">
        <p14:creationId xmlns:p14="http://schemas.microsoft.com/office/powerpoint/2010/main" val="3169454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MBTI</a:t>
            </a:r>
            <a:endParaRPr lang="en-US" dirty="0"/>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11</a:t>
            </a:fld>
            <a:endParaRPr lang="zh-TW" altLang="en-US"/>
          </a:p>
        </p:txBody>
      </p:sp>
      <p:sp>
        <p:nvSpPr>
          <p:cNvPr id="5" name="Content Placeholder 4"/>
          <p:cNvSpPr>
            <a:spLocks noGrp="1"/>
          </p:cNvSpPr>
          <p:nvPr>
            <p:ph sz="quarter" idx="1"/>
          </p:nvPr>
        </p:nvSpPr>
        <p:spPr/>
        <p:txBody>
          <a:bodyPr>
            <a:normAutofit/>
          </a:bodyPr>
          <a:lstStyle/>
          <a:p>
            <a:pPr>
              <a:spcBef>
                <a:spcPts val="3600"/>
              </a:spcBef>
            </a:pPr>
            <a:r>
              <a:rPr lang="en-US" dirty="0">
                <a:latin typeface="Times New Roman" pitchFamily="18" charset="0"/>
              </a:rPr>
              <a:t>Each of the sixteen possible combinations has a name, for instance: </a:t>
            </a:r>
          </a:p>
          <a:p>
            <a:pPr lvl="1"/>
            <a:r>
              <a:rPr lang="en-US" dirty="0">
                <a:latin typeface="Times New Roman" pitchFamily="18" charset="0"/>
              </a:rPr>
              <a:t>Visionaries (INTJ) – original, stubborn, and driven</a:t>
            </a:r>
          </a:p>
          <a:p>
            <a:pPr lvl="1"/>
            <a:r>
              <a:rPr lang="en-US" dirty="0">
                <a:latin typeface="Times New Roman" pitchFamily="18" charset="0"/>
              </a:rPr>
              <a:t>Organizers (ESTJ) – realistic, logical, analytical, and businesslike</a:t>
            </a:r>
          </a:p>
          <a:p>
            <a:pPr lvl="1">
              <a:spcAft>
                <a:spcPts val="2400"/>
              </a:spcAft>
            </a:pPr>
            <a:r>
              <a:rPr lang="en-US" dirty="0">
                <a:latin typeface="Times New Roman" pitchFamily="18" charset="0"/>
              </a:rPr>
              <a:t>Conceptualizer (ENTP) – entrepreneurial, innovative, individualistic, and </a:t>
            </a:r>
            <a:r>
              <a:rPr lang="en-US" dirty="0" smtClean="0">
                <a:latin typeface="Times New Roman" pitchFamily="18" charset="0"/>
              </a:rPr>
              <a:t>resourceful</a:t>
            </a:r>
          </a:p>
          <a:p>
            <a:pPr lvl="1">
              <a:spcAft>
                <a:spcPts val="2400"/>
              </a:spcAft>
            </a:pPr>
            <a:endParaRPr lang="en-US" dirty="0">
              <a:latin typeface="Times New Roman" pitchFamily="18" charset="0"/>
            </a:endParaRPr>
          </a:p>
          <a:p>
            <a:endParaRPr lang="en-US" dirty="0"/>
          </a:p>
        </p:txBody>
      </p:sp>
    </p:spTree>
    <p:extLst>
      <p:ext uri="{BB962C8B-B14F-4D97-AF65-F5344CB8AC3E}">
        <p14:creationId xmlns:p14="http://schemas.microsoft.com/office/powerpoint/2010/main" val="2543057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dirty="0" smtClean="0"/>
              <a:t>Myers-Briggs Type Indicator (MBTI)</a:t>
            </a:r>
            <a:endParaRPr lang="zh-TW" altLang="en-US" dirty="0"/>
          </a:p>
        </p:txBody>
      </p:sp>
      <p:sp>
        <p:nvSpPr>
          <p:cNvPr id="3" name="Content Placeholder 2"/>
          <p:cNvSpPr>
            <a:spLocks noGrp="1"/>
          </p:cNvSpPr>
          <p:nvPr>
            <p:ph sz="quarter" idx="1"/>
          </p:nvPr>
        </p:nvSpPr>
        <p:spPr/>
        <p:txBody>
          <a:bodyPr>
            <a:normAutofit/>
          </a:bodyPr>
          <a:lstStyle/>
          <a:p>
            <a:r>
              <a:rPr lang="en-US" dirty="0">
                <a:latin typeface="Times New Roman" pitchFamily="18" charset="0"/>
              </a:rPr>
              <a:t>Research results on validity mixed</a:t>
            </a:r>
          </a:p>
          <a:p>
            <a:r>
              <a:rPr lang="en-US" altLang="zh-TW" dirty="0"/>
              <a:t>It matters in some cases: </a:t>
            </a:r>
          </a:p>
          <a:p>
            <a:pPr lvl="1"/>
            <a:r>
              <a:rPr lang="en-US" altLang="zh-TW" dirty="0"/>
              <a:t>Most widely used in organizations: Apple, AT&amp;T, Citigroup, GE, 3M  </a:t>
            </a:r>
          </a:p>
          <a:p>
            <a:pPr lvl="1"/>
            <a:r>
              <a:rPr lang="en-US" altLang="zh-TW" dirty="0" smtClean="0"/>
              <a:t>Some </a:t>
            </a:r>
            <a:r>
              <a:rPr lang="en-US" altLang="zh-TW" dirty="0"/>
              <a:t>types are powerful </a:t>
            </a:r>
          </a:p>
          <a:p>
            <a:pPr lvl="2"/>
            <a:r>
              <a:rPr lang="en-US" altLang="zh-TW" dirty="0"/>
              <a:t>13 contemporary business people who created super-successful organizations (Apple, FedEx, Honda, Microsoft, Sony)</a:t>
            </a:r>
          </a:p>
          <a:p>
            <a:pPr lvl="2"/>
            <a:r>
              <a:rPr lang="en-US" altLang="zh-TW" dirty="0"/>
              <a:t>All NTs [intuitive, thinking], only 5% of population</a:t>
            </a:r>
            <a:endParaRPr lang="zh-TW" altLang="en-US" dirty="0"/>
          </a:p>
          <a:p>
            <a:pPr lvl="1"/>
            <a:r>
              <a:rPr lang="en-US" dirty="0" smtClean="0">
                <a:latin typeface="Times New Roman" pitchFamily="18" charset="0"/>
              </a:rPr>
              <a:t>MBTI</a:t>
            </a:r>
            <a:r>
              <a:rPr lang="en-US" baseline="30000" dirty="0">
                <a:latin typeface="Times New Roman" pitchFamily="18" charset="0"/>
              </a:rPr>
              <a:t>®</a:t>
            </a:r>
            <a:r>
              <a:rPr lang="en-US" dirty="0">
                <a:latin typeface="Times New Roman" pitchFamily="18" charset="0"/>
              </a:rPr>
              <a:t> is a good tool for self-awareness and counseling.</a:t>
            </a:r>
          </a:p>
          <a:p>
            <a:r>
              <a:rPr lang="en-US" dirty="0">
                <a:latin typeface="Times New Roman" pitchFamily="18" charset="0"/>
              </a:rPr>
              <a:t>Debatable whether should be used as a selection test for job candidates</a:t>
            </a:r>
            <a:r>
              <a:rPr lang="en-US" dirty="0" smtClean="0">
                <a:latin typeface="Times New Roman" pitchFamily="18" charset="0"/>
              </a:rPr>
              <a:t>.</a:t>
            </a:r>
            <a:endParaRPr lang="en-US" dirty="0">
              <a:latin typeface="Times New Roman" pitchFamily="18" charset="0"/>
            </a:endParaRPr>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12</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118505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solidFill>
                  <a:schemeClr val="tx1"/>
                </a:solidFill>
              </a:rPr>
              <a:t>The Big Five Model of Personality Dimensions</a:t>
            </a:r>
            <a:endParaRPr lang="en-US" dirty="0">
              <a:solidFill>
                <a:schemeClr val="tx1"/>
              </a:solidFill>
            </a:endParaRPr>
          </a:p>
        </p:txBody>
      </p:sp>
      <p:graphicFrame>
        <p:nvGraphicFramePr>
          <p:cNvPr id="7" name="Content Placeholder 6"/>
          <p:cNvGraphicFramePr>
            <a:graphicFrameLocks noGrp="1"/>
          </p:cNvGraphicFramePr>
          <p:nvPr>
            <p:ph idx="1"/>
            <p:extLst/>
          </p:nvPr>
        </p:nvGraphicFramePr>
        <p:xfrm>
          <a:off x="2207568" y="1340768"/>
          <a:ext cx="79248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13</a:t>
            </a:fld>
            <a:endParaRPr lang="zh-TW" altLang="en-US"/>
          </a:p>
        </p:txBody>
      </p:sp>
    </p:spTree>
    <p:extLst>
      <p:ext uri="{BB962C8B-B14F-4D97-AF65-F5344CB8AC3E}">
        <p14:creationId xmlns:p14="http://schemas.microsoft.com/office/powerpoint/2010/main" val="2020842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Big Five</a:t>
            </a:r>
            <a:endParaRPr lang="zh-TW" altLang="en-US" dirty="0"/>
          </a:p>
        </p:txBody>
      </p:sp>
      <p:sp>
        <p:nvSpPr>
          <p:cNvPr id="3" name="Content Placeholder 2"/>
          <p:cNvSpPr>
            <a:spLocks noGrp="1"/>
          </p:cNvSpPr>
          <p:nvPr>
            <p:ph sz="quarter" idx="1"/>
          </p:nvPr>
        </p:nvSpPr>
        <p:spPr/>
        <p:txBody>
          <a:bodyPr>
            <a:normAutofit/>
          </a:bodyPr>
          <a:lstStyle/>
          <a:p>
            <a:r>
              <a:rPr lang="en-US" altLang="zh-TW" dirty="0" smtClean="0"/>
              <a:t>Extraversion: sociable, gregarious, assertive</a:t>
            </a:r>
          </a:p>
          <a:p>
            <a:r>
              <a:rPr lang="en-US" altLang="zh-TW" dirty="0" smtClean="0"/>
              <a:t>Agreeableness: good natured, cooperative, trusting</a:t>
            </a:r>
          </a:p>
          <a:p>
            <a:r>
              <a:rPr lang="en-US" altLang="zh-TW" dirty="0" smtClean="0"/>
              <a:t>Conscientiousness: responsible, dependable, persistent, organized</a:t>
            </a:r>
          </a:p>
          <a:p>
            <a:r>
              <a:rPr lang="en-US" altLang="zh-TW" dirty="0" smtClean="0"/>
              <a:t>Emotional stability: calm, self-confident, secure, positive</a:t>
            </a:r>
          </a:p>
          <a:p>
            <a:r>
              <a:rPr lang="en-US" altLang="zh-TW" dirty="0" smtClean="0"/>
              <a:t>Openness to experience: imagination, sensitivity, curiosity</a:t>
            </a:r>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14</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358680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Sample items</a:t>
            </a:r>
            <a:endParaRPr lang="zh-TW" altLang="en-US" dirty="0"/>
          </a:p>
        </p:txBody>
      </p:sp>
      <p:sp>
        <p:nvSpPr>
          <p:cNvPr id="3" name="Content Placeholder 2"/>
          <p:cNvSpPr>
            <a:spLocks noGrp="1"/>
          </p:cNvSpPr>
          <p:nvPr>
            <p:ph sz="quarter" idx="1"/>
          </p:nvPr>
        </p:nvSpPr>
        <p:spPr/>
        <p:txBody>
          <a:bodyPr>
            <a:normAutofit lnSpcReduction="10000"/>
          </a:bodyPr>
          <a:lstStyle/>
          <a:p>
            <a:r>
              <a:rPr lang="en-US" altLang="zh-TW" dirty="0" smtClean="0"/>
              <a:t>Extraversion</a:t>
            </a:r>
          </a:p>
          <a:p>
            <a:pPr lvl="1"/>
            <a:r>
              <a:rPr lang="en-US" altLang="zh-TW" dirty="0" smtClean="0"/>
              <a:t>I really like most people I meet</a:t>
            </a:r>
            <a:endParaRPr lang="zh-TW" altLang="en-US" dirty="0" smtClean="0"/>
          </a:p>
          <a:p>
            <a:r>
              <a:rPr lang="en-US" altLang="zh-TW" dirty="0" smtClean="0"/>
              <a:t>Agreeableness</a:t>
            </a:r>
          </a:p>
          <a:p>
            <a:pPr lvl="1"/>
            <a:r>
              <a:rPr lang="en-US" altLang="zh-TW" dirty="0" smtClean="0"/>
              <a:t>I believe that most people are basically well-intentioned</a:t>
            </a:r>
          </a:p>
          <a:p>
            <a:r>
              <a:rPr lang="en-US" altLang="zh-TW" dirty="0" smtClean="0"/>
              <a:t>Conscientiousness</a:t>
            </a:r>
          </a:p>
          <a:p>
            <a:pPr lvl="1"/>
            <a:r>
              <a:rPr lang="en-US" altLang="zh-TW" dirty="0" smtClean="0"/>
              <a:t>I keep myself informed and usually make intelligent decisions</a:t>
            </a:r>
          </a:p>
          <a:p>
            <a:r>
              <a:rPr lang="en-US" altLang="zh-TW" dirty="0" smtClean="0"/>
              <a:t>Emotional stability</a:t>
            </a:r>
          </a:p>
          <a:p>
            <a:pPr lvl="1"/>
            <a:r>
              <a:rPr lang="en-US" altLang="zh-TW" dirty="0" smtClean="0"/>
              <a:t>I am not a worrier</a:t>
            </a:r>
          </a:p>
          <a:p>
            <a:r>
              <a:rPr lang="en-US" altLang="zh-TW" dirty="0" smtClean="0"/>
              <a:t>Openness</a:t>
            </a:r>
          </a:p>
          <a:p>
            <a:pPr lvl="1"/>
            <a:r>
              <a:rPr lang="en-US" altLang="zh-TW" dirty="0" smtClean="0"/>
              <a:t>I have a very active imagination</a:t>
            </a:r>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15</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405070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solidFill>
                  <a:schemeClr val="tx1"/>
                </a:solidFill>
              </a:rPr>
              <a:t>How Do the Big Five Traits Predict Behavior?</a:t>
            </a:r>
            <a:endParaRPr lang="en-US" dirty="0">
              <a:solidFill>
                <a:schemeClr val="tx1"/>
              </a:solidFill>
            </a:endParaRPr>
          </a:p>
        </p:txBody>
      </p:sp>
      <p:sp>
        <p:nvSpPr>
          <p:cNvPr id="11267" name="Content Placeholder 2"/>
          <p:cNvSpPr>
            <a:spLocks noGrp="1"/>
          </p:cNvSpPr>
          <p:nvPr>
            <p:ph idx="1"/>
          </p:nvPr>
        </p:nvSpPr>
        <p:spPr/>
        <p:txBody>
          <a:bodyPr>
            <a:normAutofit/>
          </a:bodyPr>
          <a:lstStyle/>
          <a:p>
            <a:pPr eaLnBrk="1" hangingPunct="1"/>
            <a:r>
              <a:rPr lang="en-US" b="0" i="1" dirty="0" smtClean="0">
                <a:latin typeface="Times New Roman" pitchFamily="18" charset="0"/>
              </a:rPr>
              <a:t>Research has shown this to be a better framework.</a:t>
            </a:r>
          </a:p>
          <a:p>
            <a:pPr eaLnBrk="1" hangingPunct="1"/>
            <a:r>
              <a:rPr lang="en-US" dirty="0" smtClean="0">
                <a:latin typeface="Times New Roman" pitchFamily="18" charset="0"/>
              </a:rPr>
              <a:t>Certain traits have been shown to strongly relate to higher job performance:</a:t>
            </a:r>
          </a:p>
          <a:p>
            <a:pPr lvl="1" eaLnBrk="1" hangingPunct="1"/>
            <a:r>
              <a:rPr lang="en-US" dirty="0" smtClean="0">
                <a:latin typeface="Times New Roman" pitchFamily="18" charset="0"/>
              </a:rPr>
              <a:t>Highly conscientious people develop more job knowledge, exert greater effort, and have better performance.</a:t>
            </a:r>
          </a:p>
          <a:p>
            <a:r>
              <a:rPr lang="en-US" altLang="zh-TW" dirty="0" err="1"/>
              <a:t>Indra</a:t>
            </a:r>
            <a:r>
              <a:rPr lang="en-US" altLang="zh-TW" dirty="0"/>
              <a:t> </a:t>
            </a:r>
            <a:r>
              <a:rPr lang="en-US" altLang="zh-TW" dirty="0" err="1"/>
              <a:t>Nooyi</a:t>
            </a:r>
            <a:r>
              <a:rPr lang="en-US" altLang="zh-TW" dirty="0"/>
              <a:t>, CEO and Chair, PepsiCo</a:t>
            </a:r>
          </a:p>
          <a:p>
            <a:pPr lvl="1"/>
            <a:r>
              <a:rPr lang="en-US" altLang="zh-TW" dirty="0"/>
              <a:t>Sociable, agreeable, conscientious, emotionally stable, open to experiences</a:t>
            </a:r>
          </a:p>
          <a:p>
            <a:pPr lvl="1" eaLnBrk="1" hangingPunct="1"/>
            <a:endParaRPr lang="en-US" dirty="0" smtClean="0">
              <a:latin typeface="Times New Roman" pitchFamily="18" charset="0"/>
            </a:endParaRP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16</a:t>
            </a:fld>
            <a:endParaRPr lang="zh-TW" altLang="en-US"/>
          </a:p>
        </p:txBody>
      </p:sp>
    </p:spTree>
    <p:extLst>
      <p:ext uri="{BB962C8B-B14F-4D97-AF65-F5344CB8AC3E}">
        <p14:creationId xmlns:p14="http://schemas.microsoft.com/office/powerpoint/2010/main" val="1550404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Big 5: It has implications</a:t>
            </a:r>
            <a:endParaRPr lang="zh-TW" altLang="en-US" dirty="0"/>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17</a:t>
            </a:fld>
            <a:endParaRPr lang="zh-TW"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585" y="1412776"/>
            <a:ext cx="7942387"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914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Limitations</a:t>
            </a:r>
            <a:endParaRPr lang="zh-TW" altLang="en-US" dirty="0"/>
          </a:p>
        </p:txBody>
      </p:sp>
      <p:sp>
        <p:nvSpPr>
          <p:cNvPr id="3" name="Content Placeholder 2"/>
          <p:cNvSpPr>
            <a:spLocks noGrp="1"/>
          </p:cNvSpPr>
          <p:nvPr>
            <p:ph sz="quarter" idx="1"/>
          </p:nvPr>
        </p:nvSpPr>
        <p:spPr/>
        <p:txBody>
          <a:bodyPr/>
          <a:lstStyle/>
          <a:p>
            <a:r>
              <a:rPr lang="en-US" altLang="zh-TW" dirty="0" smtClean="0"/>
              <a:t>Do personality, values and skills predict behaviors?</a:t>
            </a:r>
          </a:p>
          <a:p>
            <a:r>
              <a:rPr lang="en-US" altLang="zh-TW" dirty="0" smtClean="0"/>
              <a:t>Theories </a:t>
            </a:r>
          </a:p>
          <a:p>
            <a:pPr lvl="1"/>
            <a:r>
              <a:rPr lang="en-US" altLang="zh-TW" dirty="0" smtClean="0"/>
              <a:t>Most theories of personality and values are developed to capture as many people with as few categories as possible</a:t>
            </a:r>
          </a:p>
          <a:p>
            <a:r>
              <a:rPr lang="en-US" altLang="zh-TW" dirty="0" smtClean="0"/>
              <a:t>Practice</a:t>
            </a:r>
          </a:p>
          <a:p>
            <a:pPr lvl="1"/>
            <a:r>
              <a:rPr lang="en-US" altLang="zh-TW" dirty="0" smtClean="0"/>
              <a:t>Response constrains</a:t>
            </a:r>
          </a:p>
          <a:p>
            <a:r>
              <a:rPr lang="en-US" altLang="zh-TW" dirty="0" smtClean="0"/>
              <a:t>There will always be individual differences</a:t>
            </a:r>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18</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3861108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Content Placeholder 2"/>
          <p:cNvSpPr>
            <a:spLocks noGrp="1"/>
          </p:cNvSpPr>
          <p:nvPr>
            <p:ph idx="1"/>
          </p:nvPr>
        </p:nvSpPr>
        <p:spPr/>
        <p:txBody>
          <a:bodyPr>
            <a:normAutofit/>
          </a:bodyPr>
          <a:lstStyle/>
          <a:p>
            <a:pPr indent="-6350">
              <a:buNone/>
            </a:pPr>
            <a:r>
              <a:rPr lang="en-US" b="0" i="1" dirty="0" smtClean="0">
                <a:latin typeface="Times New Roman" pitchFamily="18" charset="0"/>
              </a:rPr>
              <a:t>Basic convictions on how to conduct yourself or how to live your life that is personally or socially preferable – “How To” live life properly.</a:t>
            </a:r>
          </a:p>
        </p:txBody>
      </p:sp>
      <p:sp>
        <p:nvSpPr>
          <p:cNvPr id="2" name="Title 1"/>
          <p:cNvSpPr>
            <a:spLocks noGrp="1"/>
          </p:cNvSpPr>
          <p:nvPr>
            <p:ph type="title"/>
          </p:nvPr>
        </p:nvSpPr>
        <p:spPr/>
        <p:txBody>
          <a:bodyPr/>
          <a:lstStyle/>
          <a:p>
            <a:pPr eaLnBrk="1" hangingPunct="1">
              <a:defRPr/>
            </a:pPr>
            <a:r>
              <a:rPr lang="en-US" dirty="0" smtClean="0">
                <a:solidFill>
                  <a:schemeClr val="tx1"/>
                </a:solidFill>
              </a:rPr>
              <a:t>Values</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19</a:t>
            </a:fld>
            <a:endParaRPr lang="zh-TW" altLang="en-US"/>
          </a:p>
        </p:txBody>
      </p:sp>
    </p:spTree>
    <p:extLst>
      <p:ext uri="{BB962C8B-B14F-4D97-AF65-F5344CB8AC3E}">
        <p14:creationId xmlns:p14="http://schemas.microsoft.com/office/powerpoint/2010/main" val="34161166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Personality and Values</a:t>
            </a:r>
            <a:endParaRPr lang="zh-TW" altLang="en-US" dirty="0"/>
          </a:p>
        </p:txBody>
      </p:sp>
      <p:sp>
        <p:nvSpPr>
          <p:cNvPr id="3" name="Content Placeholder 2"/>
          <p:cNvSpPr>
            <a:spLocks noGrp="1"/>
          </p:cNvSpPr>
          <p:nvPr>
            <p:ph sz="quarter" idx="1"/>
          </p:nvPr>
        </p:nvSpPr>
        <p:spPr/>
        <p:txBody>
          <a:bodyPr/>
          <a:lstStyle/>
          <a:p>
            <a:r>
              <a:rPr lang="en-US" altLang="zh-TW" dirty="0" smtClean="0"/>
              <a:t>What is personality?  What is value? What is ability?</a:t>
            </a:r>
          </a:p>
          <a:p>
            <a:r>
              <a:rPr lang="en-US" altLang="zh-TW" dirty="0" smtClean="0"/>
              <a:t>Textbook: Chapter 5</a:t>
            </a:r>
          </a:p>
          <a:p>
            <a:pPr lvl="1"/>
            <a:r>
              <a:rPr lang="en-US" altLang="zh-TW" dirty="0" smtClean="0"/>
              <a:t>Personality types (Myers-Brigg, Big 5, etc.)</a:t>
            </a:r>
          </a:p>
          <a:p>
            <a:pPr lvl="1"/>
            <a:r>
              <a:rPr lang="en-US" altLang="zh-TW" dirty="0" smtClean="0"/>
              <a:t>Values (terminal versus instrumental)</a:t>
            </a:r>
          </a:p>
          <a:p>
            <a:r>
              <a:rPr lang="en-US" altLang="zh-TW" dirty="0" smtClean="0"/>
              <a:t>Lecture</a:t>
            </a:r>
          </a:p>
          <a:p>
            <a:pPr lvl="1"/>
            <a:r>
              <a:rPr lang="en-US" altLang="zh-TW" dirty="0" smtClean="0"/>
              <a:t>Understand some personality types</a:t>
            </a:r>
          </a:p>
          <a:p>
            <a:pPr lvl="1"/>
            <a:r>
              <a:rPr lang="en-US" altLang="zh-TW" dirty="0" smtClean="0"/>
              <a:t>Understand utility and limitations of using personality to help management</a:t>
            </a:r>
          </a:p>
          <a:p>
            <a:pPr lvl="1"/>
            <a:r>
              <a:rPr lang="en-US" altLang="zh-TW" dirty="0" smtClean="0"/>
              <a:t>For managers, is it important to understand oneself and others?</a:t>
            </a:r>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2</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404928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C:\Users\Bob Stretch\AppData\Local\Microsoft\Windows\Temporary Internet Files\Content.IE5\ZUGDL5A6\MCj0296087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7928" y="4221088"/>
            <a:ext cx="269875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solidFill>
                  <a:schemeClr val="tx1"/>
                </a:solidFill>
              </a:rPr>
              <a:t>Importance of Values</a:t>
            </a:r>
            <a:endParaRPr lang="en-US" dirty="0">
              <a:solidFill>
                <a:schemeClr val="tx1"/>
              </a:solidFill>
            </a:endParaRPr>
          </a:p>
        </p:txBody>
      </p:sp>
      <p:sp>
        <p:nvSpPr>
          <p:cNvPr id="16388" name="Content Placeholder 2"/>
          <p:cNvSpPr>
            <a:spLocks noGrp="1"/>
          </p:cNvSpPr>
          <p:nvPr>
            <p:ph idx="1"/>
          </p:nvPr>
        </p:nvSpPr>
        <p:spPr>
          <a:xfrm>
            <a:off x="2263775" y="1628800"/>
            <a:ext cx="7772400" cy="3124200"/>
          </a:xfrm>
        </p:spPr>
        <p:txBody>
          <a:bodyPr/>
          <a:lstStyle/>
          <a:p>
            <a:pPr eaLnBrk="1" hangingPunct="1">
              <a:spcBef>
                <a:spcPct val="50000"/>
              </a:spcBef>
            </a:pPr>
            <a:r>
              <a:rPr lang="en-US" dirty="0" smtClean="0">
                <a:latin typeface="Times New Roman" pitchFamily="18" charset="0"/>
              </a:rPr>
              <a:t>Provide understanding of the attitudes, motivation, and behaviors</a:t>
            </a:r>
          </a:p>
          <a:p>
            <a:pPr eaLnBrk="1" hangingPunct="1">
              <a:spcBef>
                <a:spcPct val="50000"/>
              </a:spcBef>
            </a:pPr>
            <a:r>
              <a:rPr lang="en-US" dirty="0" smtClean="0">
                <a:latin typeface="Times New Roman" pitchFamily="18" charset="0"/>
              </a:rPr>
              <a:t>Influence our perception of the world around us</a:t>
            </a:r>
          </a:p>
          <a:p>
            <a:pPr eaLnBrk="1" hangingPunct="1">
              <a:spcBef>
                <a:spcPct val="50000"/>
              </a:spcBef>
            </a:pPr>
            <a:r>
              <a:rPr lang="en-US" dirty="0" smtClean="0">
                <a:latin typeface="Times New Roman" pitchFamily="18" charset="0"/>
              </a:rPr>
              <a:t>Represent interpretations of “right” and “wrong”</a:t>
            </a:r>
          </a:p>
          <a:p>
            <a:pPr eaLnBrk="1" hangingPunct="1">
              <a:spcBef>
                <a:spcPct val="50000"/>
              </a:spcBef>
            </a:pPr>
            <a:r>
              <a:rPr lang="en-US" dirty="0" smtClean="0">
                <a:latin typeface="Times New Roman" pitchFamily="18" charset="0"/>
              </a:rPr>
              <a:t>Imply that some behaviors or outcomes are preferred over others</a:t>
            </a:r>
          </a:p>
          <a:p>
            <a:pPr eaLnBrk="1" hangingPunct="1"/>
            <a:endParaRPr lang="en-US" dirty="0" smtClean="0">
              <a:latin typeface="Times New Roman" pitchFamily="18" charset="0"/>
            </a:endParaRP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20</a:t>
            </a:fld>
            <a:endParaRPr lang="zh-TW" altLang="en-US"/>
          </a:p>
        </p:txBody>
      </p:sp>
    </p:spTree>
    <p:extLst>
      <p:ext uri="{BB962C8B-B14F-4D97-AF65-F5344CB8AC3E}">
        <p14:creationId xmlns:p14="http://schemas.microsoft.com/office/powerpoint/2010/main" val="25659729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solidFill>
                  <a:schemeClr val="bg1">
                    <a:lumMod val="65000"/>
                  </a:schemeClr>
                </a:solidFill>
              </a:rPr>
              <a:t>Classifying Values – Rokeach Value Survey</a:t>
            </a:r>
            <a:endParaRPr lang="en-US" dirty="0">
              <a:solidFill>
                <a:schemeClr val="bg1">
                  <a:lumMod val="65000"/>
                </a:schemeClr>
              </a:solidFill>
            </a:endParaRPr>
          </a:p>
        </p:txBody>
      </p:sp>
      <p:sp>
        <p:nvSpPr>
          <p:cNvPr id="17411" name="Content Placeholder 2"/>
          <p:cNvSpPr>
            <a:spLocks noGrp="1"/>
          </p:cNvSpPr>
          <p:nvPr>
            <p:ph idx="1"/>
          </p:nvPr>
        </p:nvSpPr>
        <p:spPr/>
        <p:txBody>
          <a:bodyPr>
            <a:normAutofit/>
          </a:bodyPr>
          <a:lstStyle/>
          <a:p>
            <a:pPr eaLnBrk="1" hangingPunct="1"/>
            <a:r>
              <a:rPr lang="en-US" smtClean="0">
                <a:latin typeface="Times New Roman" pitchFamily="18" charset="0"/>
              </a:rPr>
              <a:t>Terminal Values</a:t>
            </a:r>
          </a:p>
          <a:p>
            <a:pPr lvl="1" eaLnBrk="1" hangingPunct="1"/>
            <a:r>
              <a:rPr lang="en-US" smtClean="0">
                <a:latin typeface="Times New Roman" pitchFamily="18" charset="0"/>
              </a:rPr>
              <a:t>Desirable end-states of existence; the goals that a person would like to achieve during his or her lifetime</a:t>
            </a:r>
          </a:p>
          <a:p>
            <a:pPr eaLnBrk="1" hangingPunct="1"/>
            <a:r>
              <a:rPr lang="en-US" smtClean="0">
                <a:latin typeface="Times New Roman" pitchFamily="18" charset="0"/>
              </a:rPr>
              <a:t>Instrumental Values</a:t>
            </a:r>
          </a:p>
          <a:p>
            <a:pPr lvl="1" eaLnBrk="1" hangingPunct="1"/>
            <a:r>
              <a:rPr lang="en-US" smtClean="0">
                <a:latin typeface="Times New Roman" pitchFamily="18" charset="0"/>
              </a:rPr>
              <a:t>Preferable modes of behavior or means of achieving one’s terminal values</a:t>
            </a:r>
          </a:p>
          <a:p>
            <a:pPr>
              <a:spcBef>
                <a:spcPts val="3000"/>
              </a:spcBef>
            </a:pPr>
            <a:r>
              <a:rPr lang="en-US" smtClean="0">
                <a:latin typeface="Times New Roman" pitchFamily="18" charset="0"/>
              </a:rPr>
              <a:t>People in same occupations or categories tend to hold similar values</a:t>
            </a:r>
          </a:p>
          <a:p>
            <a:pPr lvl="1" eaLnBrk="1" hangingPunct="1"/>
            <a:r>
              <a:rPr lang="en-US" smtClean="0">
                <a:latin typeface="Times New Roman" pitchFamily="18" charset="0"/>
              </a:rPr>
              <a:t>But values vary between groups</a:t>
            </a:r>
          </a:p>
          <a:p>
            <a:pPr lvl="1" eaLnBrk="1" hangingPunct="1"/>
            <a:r>
              <a:rPr lang="en-US" smtClean="0">
                <a:latin typeface="Times New Roman" pitchFamily="18" charset="0"/>
              </a:rPr>
              <a:t>Value differences make it difficult for groups to negotiate and may create conflict</a:t>
            </a: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21</a:t>
            </a:fld>
            <a:endParaRPr lang="zh-TW" altLang="en-US"/>
          </a:p>
        </p:txBody>
      </p:sp>
    </p:spTree>
    <p:extLst>
      <p:ext uri="{BB962C8B-B14F-4D97-AF65-F5344CB8AC3E}">
        <p14:creationId xmlns:p14="http://schemas.microsoft.com/office/powerpoint/2010/main" val="21610138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srcRect t="3078" b="3078"/>
          <a:stretch>
            <a:fillRect/>
          </a:stretch>
        </p:blipFill>
        <p:spPr bwMode="auto">
          <a:xfrm>
            <a:off x="7391401" y="1371600"/>
            <a:ext cx="2767013" cy="2224088"/>
          </a:xfrm>
          <a:prstGeom prst="rect">
            <a:avLst/>
          </a:prstGeom>
          <a:noFill/>
          <a:ln w="12700">
            <a:solidFill>
              <a:schemeClr val="tx1"/>
            </a:solidFill>
            <a:miter lim="800000"/>
            <a:headEnd/>
            <a:tailEnd/>
          </a:ln>
          <a:effectLst>
            <a:outerShdw dist="135003" dir="2471156" algn="ctr" rotWithShape="0">
              <a:srgbClr val="DDDDDD"/>
            </a:outerShdw>
          </a:effectLst>
        </p:spPr>
      </p:pic>
      <p:sp>
        <p:nvSpPr>
          <p:cNvPr id="2" name="Title 1"/>
          <p:cNvSpPr>
            <a:spLocks noGrp="1"/>
          </p:cNvSpPr>
          <p:nvPr>
            <p:ph type="title"/>
          </p:nvPr>
        </p:nvSpPr>
        <p:spPr/>
        <p:txBody>
          <a:bodyPr/>
          <a:lstStyle/>
          <a:p>
            <a:pPr eaLnBrk="1" hangingPunct="1">
              <a:defRPr/>
            </a:pPr>
            <a:r>
              <a:rPr lang="en-US" dirty="0" smtClean="0">
                <a:solidFill>
                  <a:schemeClr val="bg1">
                    <a:lumMod val="65000"/>
                  </a:schemeClr>
                </a:solidFill>
              </a:rPr>
              <a:t>Value Differences Between Groups</a:t>
            </a:r>
            <a:endParaRPr lang="en-US" dirty="0">
              <a:solidFill>
                <a:schemeClr val="bg1">
                  <a:lumMod val="65000"/>
                </a:schemeClr>
              </a:solidFill>
            </a:endParaRPr>
          </a:p>
        </p:txBody>
      </p:sp>
      <p:pic>
        <p:nvPicPr>
          <p:cNvPr id="5" name="Picture 4"/>
          <p:cNvPicPr>
            <a:picLocks noChangeAspect="1" noChangeArrowheads="1"/>
          </p:cNvPicPr>
          <p:nvPr/>
        </p:nvPicPr>
        <p:blipFill>
          <a:blip r:embed="rId4"/>
          <a:srcRect t="3067" b="3067"/>
          <a:stretch>
            <a:fillRect/>
          </a:stretch>
        </p:blipFill>
        <p:spPr bwMode="auto">
          <a:xfrm>
            <a:off x="2057400" y="1371600"/>
            <a:ext cx="2686050" cy="2209800"/>
          </a:xfrm>
          <a:prstGeom prst="rect">
            <a:avLst/>
          </a:prstGeom>
          <a:noFill/>
          <a:ln w="12700">
            <a:solidFill>
              <a:schemeClr val="tx1"/>
            </a:solidFill>
            <a:miter lim="800000"/>
            <a:headEnd/>
            <a:tailEnd/>
          </a:ln>
          <a:effectLst>
            <a:outerShdw dist="135003" dir="2471156" algn="ctr" rotWithShape="0">
              <a:srgbClr val="DDDDDD"/>
            </a:outerShdw>
          </a:effectLst>
        </p:spPr>
      </p:pic>
      <p:pic>
        <p:nvPicPr>
          <p:cNvPr id="8" name="Picture 5"/>
          <p:cNvPicPr>
            <a:picLocks noChangeAspect="1" noChangeArrowheads="1"/>
          </p:cNvPicPr>
          <p:nvPr/>
        </p:nvPicPr>
        <p:blipFill>
          <a:blip r:embed="rId5"/>
          <a:srcRect t="3049" b="3049"/>
          <a:stretch>
            <a:fillRect/>
          </a:stretch>
        </p:blipFill>
        <p:spPr bwMode="auto">
          <a:xfrm>
            <a:off x="4724400" y="1371601"/>
            <a:ext cx="2667000" cy="2214563"/>
          </a:xfrm>
          <a:prstGeom prst="rect">
            <a:avLst/>
          </a:prstGeom>
          <a:noFill/>
          <a:ln w="12700">
            <a:solidFill>
              <a:schemeClr val="tx1"/>
            </a:solidFill>
            <a:miter lim="800000"/>
            <a:headEnd/>
            <a:tailEnd/>
          </a:ln>
          <a:effectLst>
            <a:outerShdw dist="135003" dir="2471156" algn="ctr" rotWithShape="0">
              <a:srgbClr val="DDDDDD">
                <a:alpha val="50000"/>
              </a:srgbClr>
            </a:outerShdw>
          </a:effectLst>
        </p:spPr>
      </p:pic>
      <p:sp>
        <p:nvSpPr>
          <p:cNvPr id="9" name="Rectangle 7"/>
          <p:cNvSpPr>
            <a:spLocks noChangeArrowheads="1"/>
          </p:cNvSpPr>
          <p:nvPr/>
        </p:nvSpPr>
        <p:spPr bwMode="auto">
          <a:xfrm>
            <a:off x="2286000" y="3810000"/>
            <a:ext cx="7620000" cy="369332"/>
          </a:xfrm>
          <a:prstGeom prst="rect">
            <a:avLst/>
          </a:prstGeom>
          <a:noFill/>
          <a:ln w="9525">
            <a:noFill/>
            <a:miter lim="800000"/>
            <a:headEnd/>
            <a:tailEnd/>
          </a:ln>
          <a:effectLst/>
        </p:spPr>
        <p:txBody>
          <a:bodyPr>
            <a:spAutoFit/>
          </a:bodyPr>
          <a:lstStyle/>
          <a:p>
            <a:pPr>
              <a:defRPr/>
            </a:pPr>
            <a:r>
              <a:rPr lang="en-US" sz="900" i="1" dirty="0">
                <a:latin typeface="+mj-lt"/>
              </a:rPr>
              <a:t>Source: </a:t>
            </a:r>
            <a:r>
              <a:rPr lang="en-US" sz="900" dirty="0">
                <a:latin typeface="+mj-lt"/>
              </a:rPr>
              <a:t>Based on W. C. Frederick and J. Weber, “The Values of Corporate Managers and Their Critics: An Empirical Description and Normative Implications,” in W. C. Frederick and L. E. Preston (eds.) </a:t>
            </a:r>
            <a:r>
              <a:rPr lang="en-US" sz="900" i="1" dirty="0">
                <a:latin typeface="+mj-lt"/>
              </a:rPr>
              <a:t>Business Ethics: Research Issues and Empirical Studies </a:t>
            </a:r>
            <a:r>
              <a:rPr lang="en-US" sz="900" dirty="0">
                <a:latin typeface="+mj-lt"/>
              </a:rPr>
              <a:t>(Greenwich, CT: JAI Press, 1990), pp. 123–44.</a:t>
            </a:r>
          </a:p>
        </p:txBody>
      </p:sp>
      <p:pic>
        <p:nvPicPr>
          <p:cNvPr id="21506" name="Picture 2" descr="C:\Users\Bob Stretch\AppData\Local\Microsoft\Windows\Temporary Internet Files\Content.IE5\7421JAUB\MCj0198129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90800" y="4191001"/>
            <a:ext cx="1792288"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3" descr="C:\Users\Bob Stretch\AppData\Local\Microsoft\Windows\Temporary Internet Files\Content.IE5\118DJOWU\MCPE06369_000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848600" y="4191000"/>
            <a:ext cx="2057400"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C:\Users\Bob Stretch\AppData\Local\Microsoft\Windows\Temporary Internet Files\Content.IE5\118DJOWU\MCj04325150000[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43434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1"/>
          </p:nvPr>
        </p:nvSpPr>
        <p:spPr/>
        <p:txBody>
          <a:bodyPr/>
          <a:lstStyle/>
          <a:p>
            <a:r>
              <a:rPr lang="en-US" altLang="zh-TW" smtClean="0"/>
              <a:t>Personality</a:t>
            </a:r>
            <a:endParaRPr lang="zh-TW" altLang="en-US"/>
          </a:p>
        </p:txBody>
      </p:sp>
      <p:sp>
        <p:nvSpPr>
          <p:cNvPr id="7" name="Slide Number Placeholder 6"/>
          <p:cNvSpPr>
            <a:spLocks noGrp="1"/>
          </p:cNvSpPr>
          <p:nvPr>
            <p:ph type="sldNum" sz="quarter" idx="12"/>
          </p:nvPr>
        </p:nvSpPr>
        <p:spPr/>
        <p:txBody>
          <a:bodyPr/>
          <a:lstStyle/>
          <a:p>
            <a:fld id="{E0A7E286-9BAA-4139-A457-BC859D43D71F}" type="slidenum">
              <a:rPr lang="zh-TW" altLang="en-US" smtClean="0"/>
              <a:pPr/>
              <a:t>22</a:t>
            </a:fld>
            <a:endParaRPr lang="zh-TW" altLang="en-US"/>
          </a:p>
        </p:txBody>
      </p:sp>
    </p:spTree>
    <p:extLst>
      <p:ext uri="{BB962C8B-B14F-4D97-AF65-F5344CB8AC3E}">
        <p14:creationId xmlns:p14="http://schemas.microsoft.com/office/powerpoint/2010/main" val="6191464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nodeType="afterGroup">
                            <p:stCondLst>
                              <p:cond delay="1000"/>
                            </p:stCondLst>
                            <p:childTnLst>
                              <p:par>
                                <p:cTn id="16" presetID="1" presetClass="entr" presetSubtype="0" fill="hold" nodeType="afterEffect">
                                  <p:stCondLst>
                                    <p:cond delay="0"/>
                                  </p:stCondLst>
                                  <p:childTnLst>
                                    <p:set>
                                      <p:cBhvr>
                                        <p:cTn id="17" dur="1" fill="hold">
                                          <p:stCondLst>
                                            <p:cond delay="0"/>
                                          </p:stCondLst>
                                        </p:cTn>
                                        <p:tgtEl>
                                          <p:spTgt spid="21508"/>
                                        </p:tgtEl>
                                        <p:attrNameLst>
                                          <p:attrName>style.visibility</p:attrName>
                                        </p:attrNameLst>
                                      </p:cBhvr>
                                      <p:to>
                                        <p:strVal val="visible"/>
                                      </p:to>
                                    </p:set>
                                  </p:childTnLst>
                                </p:cTn>
                              </p:par>
                            </p:childTnLst>
                          </p:cTn>
                        </p:par>
                        <p:par>
                          <p:cTn id="18" fill="hold" nodeType="afterGroup">
                            <p:stCondLst>
                              <p:cond delay="1000"/>
                            </p:stCondLst>
                            <p:childTnLst>
                              <p:par>
                                <p:cTn id="19" presetID="22" presetClass="entr" presetSubtype="1"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par>
                          <p:cTn id="22" fill="hold" nodeType="afterGroup">
                            <p:stCondLst>
                              <p:cond delay="1500"/>
                            </p:stCondLst>
                            <p:childTnLst>
                              <p:par>
                                <p:cTn id="23" presetID="1" presetClass="entr" presetSubtype="0" fill="hold" nodeType="afterEffect">
                                  <p:stCondLst>
                                    <p:cond delay="0"/>
                                  </p:stCondLst>
                                  <p:childTnLst>
                                    <p:set>
                                      <p:cBhvr>
                                        <p:cTn id="24" dur="1" fill="hold">
                                          <p:stCondLst>
                                            <p:cond delay="0"/>
                                          </p:stCondLst>
                                        </p:cTn>
                                        <p:tgtEl>
                                          <p:spTgt spid="21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solidFill>
                  <a:schemeClr val="bg1">
                    <a:lumMod val="65000"/>
                  </a:schemeClr>
                </a:solidFill>
              </a:rPr>
              <a:t>Generational Values</a:t>
            </a:r>
            <a:endParaRPr lang="en-US" dirty="0">
              <a:solidFill>
                <a:schemeClr val="bg1">
                  <a:lumMod val="65000"/>
                </a:schemeClr>
              </a:solidFill>
            </a:endParaRPr>
          </a:p>
        </p:txBody>
      </p:sp>
      <p:graphicFrame>
        <p:nvGraphicFramePr>
          <p:cNvPr id="6" name="Content Placeholder 5"/>
          <p:cNvGraphicFramePr>
            <a:graphicFrameLocks noGrp="1"/>
          </p:cNvGraphicFramePr>
          <p:nvPr>
            <p:ph idx="1"/>
          </p:nvPr>
        </p:nvGraphicFramePr>
        <p:xfrm>
          <a:off x="2362200" y="1219200"/>
          <a:ext cx="7543800" cy="4572000"/>
        </p:xfrm>
        <a:graphic>
          <a:graphicData uri="http://schemas.openxmlformats.org/drawingml/2006/table">
            <a:tbl>
              <a:tblPr/>
              <a:tblGrid>
                <a:gridCol w="1109663"/>
                <a:gridCol w="1627187"/>
                <a:gridCol w="1552575"/>
                <a:gridCol w="3254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Cohort</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54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Entered Workforce</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54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Approximate Current Age</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54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Dominant Work Values</a:t>
                      </a: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5400" cap="flat" cmpd="sng" algn="ctr">
                      <a:solidFill>
                        <a:schemeClr val="accent2"/>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Veterans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254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1950-1964</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254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65+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254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Hard working, conservative, conforming; loyalty to the organization</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254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Boomers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1965-1985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40-60s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Success, achievement, ambition, dislike of authority; loyalty to career</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Xers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1985-2000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20-40s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Work/life balance, team-oriented, dislike of rules; loyalty to relationships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Nexters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2000-Present</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Under 30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Confident, financial success, self-reliant but team-oriented; loyalty to both self and relationships</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5" name="Slide Number Placeholder 4"/>
          <p:cNvSpPr>
            <a:spLocks noGrp="1"/>
          </p:cNvSpPr>
          <p:nvPr>
            <p:ph type="sldNum" sz="quarter" idx="12"/>
          </p:nvPr>
        </p:nvSpPr>
        <p:spPr/>
        <p:txBody>
          <a:bodyPr/>
          <a:lstStyle/>
          <a:p>
            <a:fld id="{E0A7E286-9BAA-4139-A457-BC859D43D71F}" type="slidenum">
              <a:rPr lang="zh-TW" altLang="en-US" smtClean="0"/>
              <a:pPr/>
              <a:t>23</a:t>
            </a:fld>
            <a:endParaRPr lang="zh-TW" altLang="en-US"/>
          </a:p>
        </p:txBody>
      </p:sp>
    </p:spTree>
    <p:extLst>
      <p:ext uri="{BB962C8B-B14F-4D97-AF65-F5344CB8AC3E}">
        <p14:creationId xmlns:p14="http://schemas.microsoft.com/office/powerpoint/2010/main" val="37573867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solidFill>
                  <a:schemeClr val="tx1"/>
                </a:solidFill>
              </a:rPr>
              <a:t>Summary and Managerial Implications</a:t>
            </a:r>
            <a:endParaRPr lang="en-US" dirty="0">
              <a:solidFill>
                <a:schemeClr val="tx1"/>
              </a:solidFill>
            </a:endParaRPr>
          </a:p>
        </p:txBody>
      </p:sp>
      <p:sp>
        <p:nvSpPr>
          <p:cNvPr id="31747" name="Content Placeholder 2"/>
          <p:cNvSpPr>
            <a:spLocks noGrp="1"/>
          </p:cNvSpPr>
          <p:nvPr>
            <p:ph idx="1"/>
          </p:nvPr>
        </p:nvSpPr>
        <p:spPr/>
        <p:txBody>
          <a:bodyPr/>
          <a:lstStyle/>
          <a:p>
            <a:pPr eaLnBrk="1" hangingPunct="1"/>
            <a:endParaRPr lang="en-US" b="0" smtClean="0">
              <a:latin typeface="Times New Roman" pitchFamily="18" charset="0"/>
            </a:endParaRPr>
          </a:p>
          <a:p>
            <a:pPr eaLnBrk="1" hangingPunct="1"/>
            <a:r>
              <a:rPr lang="en-US" b="0" smtClean="0">
                <a:latin typeface="Times New Roman" pitchFamily="18" charset="0"/>
              </a:rPr>
              <a:t>Personality</a:t>
            </a:r>
          </a:p>
          <a:p>
            <a:pPr lvl="1" eaLnBrk="1" hangingPunct="1"/>
            <a:r>
              <a:rPr lang="en-US" smtClean="0">
                <a:latin typeface="Times New Roman" pitchFamily="18" charset="0"/>
              </a:rPr>
              <a:t>Screen for the Big Five trait of conscientiousness </a:t>
            </a:r>
          </a:p>
          <a:p>
            <a:pPr lvl="1" eaLnBrk="1" hangingPunct="1"/>
            <a:r>
              <a:rPr lang="en-US" smtClean="0">
                <a:latin typeface="Times New Roman" pitchFamily="18" charset="0"/>
              </a:rPr>
              <a:t>Take into account the situational factors as well</a:t>
            </a:r>
          </a:p>
          <a:p>
            <a:pPr lvl="1" eaLnBrk="1" hangingPunct="1"/>
            <a:r>
              <a:rPr lang="en-US" smtClean="0">
                <a:latin typeface="Times New Roman" pitchFamily="18" charset="0"/>
              </a:rPr>
              <a:t>MBTI</a:t>
            </a:r>
            <a:r>
              <a:rPr lang="en-US" baseline="30000" smtClean="0">
                <a:latin typeface="Times New Roman" pitchFamily="18" charset="0"/>
              </a:rPr>
              <a:t>®</a:t>
            </a:r>
            <a:r>
              <a:rPr lang="en-US" smtClean="0">
                <a:latin typeface="Times New Roman" pitchFamily="18" charset="0"/>
              </a:rPr>
              <a:t> can help with training and development</a:t>
            </a:r>
          </a:p>
          <a:p>
            <a:pPr eaLnBrk="1" hangingPunct="1"/>
            <a:endParaRPr lang="en-US" b="0" smtClean="0">
              <a:latin typeface="Times New Roman" pitchFamily="18" charset="0"/>
            </a:endParaRPr>
          </a:p>
          <a:p>
            <a:pPr eaLnBrk="1" hangingPunct="1"/>
            <a:r>
              <a:rPr lang="en-US" b="0" smtClean="0">
                <a:latin typeface="Times New Roman" pitchFamily="18" charset="0"/>
              </a:rPr>
              <a:t>Values</a:t>
            </a:r>
          </a:p>
          <a:p>
            <a:pPr lvl="1" eaLnBrk="1" hangingPunct="1"/>
            <a:r>
              <a:rPr lang="en-US" smtClean="0">
                <a:latin typeface="Times New Roman" pitchFamily="18" charset="0"/>
              </a:rPr>
              <a:t>Often explain attitudes, behaviors, and perceptions</a:t>
            </a:r>
          </a:p>
          <a:p>
            <a:pPr lvl="1" eaLnBrk="1" hangingPunct="1"/>
            <a:r>
              <a:rPr lang="en-US" smtClean="0">
                <a:latin typeface="Times New Roman" pitchFamily="18" charset="0"/>
              </a:rPr>
              <a:t>Higher performance and satisfaction achieved when the individual’s values match those of the organization</a:t>
            </a:r>
          </a:p>
          <a:p>
            <a:pPr lvl="1" eaLnBrk="1" hangingPunct="1"/>
            <a:endParaRPr lang="en-US" smtClean="0">
              <a:latin typeface="Times New Roman" pitchFamily="18" charset="0"/>
            </a:endParaRP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24</a:t>
            </a:fld>
            <a:endParaRPr lang="zh-TW" altLang="en-US"/>
          </a:p>
        </p:txBody>
      </p:sp>
    </p:spTree>
    <p:extLst>
      <p:ext uri="{BB962C8B-B14F-4D97-AF65-F5344CB8AC3E}">
        <p14:creationId xmlns:p14="http://schemas.microsoft.com/office/powerpoint/2010/main" val="155686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Personality Determinants</a:t>
            </a:r>
            <a:endParaRPr lang="en-US" dirty="0"/>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3</a:t>
            </a:fld>
            <a:endParaRPr lang="zh-TW" alt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665" y="1628800"/>
            <a:ext cx="5594907"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166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Personality Determinants</a:t>
            </a: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4</a:t>
            </a:fld>
            <a:endParaRPr lang="zh-TW" altLang="en-US"/>
          </a:p>
        </p:txBody>
      </p:sp>
      <p:sp>
        <p:nvSpPr>
          <p:cNvPr id="5" name="Content Placeholder 4"/>
          <p:cNvSpPr>
            <a:spLocks noGrp="1"/>
          </p:cNvSpPr>
          <p:nvPr>
            <p:ph sz="quarter" idx="1"/>
          </p:nvPr>
        </p:nvSpPr>
        <p:spPr>
          <a:xfrm>
            <a:off x="2351584" y="1412776"/>
            <a:ext cx="7772400" cy="4572000"/>
          </a:xfrm>
        </p:spPr>
        <p:txBody>
          <a:bodyPr/>
          <a:lstStyle/>
          <a:p>
            <a:r>
              <a:rPr lang="en-US" dirty="0" smtClean="0">
                <a:latin typeface="Times New Roman" pitchFamily="18" charset="0"/>
              </a:rPr>
              <a:t>Nature: Heredity</a:t>
            </a:r>
            <a:endParaRPr lang="en-US" dirty="0">
              <a:latin typeface="Times New Roman" pitchFamily="18" charset="0"/>
            </a:endParaRPr>
          </a:p>
          <a:p>
            <a:pPr lvl="1"/>
            <a:r>
              <a:rPr lang="en-US" dirty="0">
                <a:latin typeface="Times New Roman" pitchFamily="18" charset="0"/>
              </a:rPr>
              <a:t>Factors determined at conception: physical stature, facial attractiveness, gender, temperament, muscle composition and reflexes, energy level, and bio-rhythms</a:t>
            </a:r>
          </a:p>
          <a:p>
            <a:pPr lvl="1"/>
            <a:r>
              <a:rPr lang="en-US" dirty="0">
                <a:latin typeface="Times New Roman" pitchFamily="18" charset="0"/>
              </a:rPr>
              <a:t>This “Heredity Approach” argues that genes are the source of personality</a:t>
            </a:r>
          </a:p>
          <a:p>
            <a:pPr lvl="1"/>
            <a:r>
              <a:rPr lang="en-US" dirty="0">
                <a:latin typeface="Times New Roman" pitchFamily="18" charset="0"/>
              </a:rPr>
              <a:t>Twin studies: raised apart but very similar </a:t>
            </a:r>
            <a:r>
              <a:rPr lang="en-US" dirty="0" smtClean="0">
                <a:latin typeface="Times New Roman" pitchFamily="18" charset="0"/>
              </a:rPr>
              <a:t>personalities</a:t>
            </a:r>
          </a:p>
          <a:p>
            <a:r>
              <a:rPr lang="en-US" dirty="0" smtClean="0">
                <a:latin typeface="Times New Roman" pitchFamily="18" charset="0"/>
              </a:rPr>
              <a:t>Nurture: Environment</a:t>
            </a:r>
            <a:endParaRPr lang="en-US" dirty="0">
              <a:latin typeface="Times New Roman" pitchFamily="18" charset="0"/>
            </a:endParaRPr>
          </a:p>
          <a:p>
            <a:pPr lvl="1"/>
            <a:r>
              <a:rPr lang="en-US" dirty="0">
                <a:latin typeface="Times New Roman" pitchFamily="18" charset="0"/>
              </a:rPr>
              <a:t>There is some personality change over long time periods</a:t>
            </a:r>
          </a:p>
          <a:p>
            <a:endParaRPr lang="en-US" dirty="0"/>
          </a:p>
        </p:txBody>
      </p:sp>
    </p:spTree>
    <p:extLst>
      <p:ext uri="{BB962C8B-B14F-4D97-AF65-F5344CB8AC3E}">
        <p14:creationId xmlns:p14="http://schemas.microsoft.com/office/powerpoint/2010/main" val="144532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latin typeface="Times New Roman" pitchFamily="18" charset="0"/>
              </a:rPr>
              <a:t>Two dominant frameworks used to describe personality</a:t>
            </a:r>
            <a:r>
              <a:rPr lang="en-US" dirty="0" smtClean="0">
                <a:solidFill>
                  <a:schemeClr val="tx1"/>
                </a:solidFill>
                <a:latin typeface="Times New Roman" pitchFamily="18" charset="0"/>
              </a:rPr>
              <a:t>:</a:t>
            </a:r>
            <a:endParaRPr lang="en-US" dirty="0">
              <a:solidFill>
                <a:schemeClr val="tx1"/>
              </a:solidFill>
            </a:endParaRP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5</a:t>
            </a:fld>
            <a:endParaRPr lang="zh-TW" altLang="en-US"/>
          </a:p>
        </p:txBody>
      </p:sp>
      <p:sp>
        <p:nvSpPr>
          <p:cNvPr id="5" name="Content Placeholder 4"/>
          <p:cNvSpPr>
            <a:spLocks noGrp="1"/>
          </p:cNvSpPr>
          <p:nvPr>
            <p:ph sz="quarter" idx="1"/>
          </p:nvPr>
        </p:nvSpPr>
        <p:spPr/>
        <p:txBody>
          <a:bodyPr/>
          <a:lstStyle/>
          <a:p>
            <a:r>
              <a:rPr lang="en-US" dirty="0">
                <a:latin typeface="Times New Roman" pitchFamily="18" charset="0"/>
              </a:rPr>
              <a:t>Myers-Briggs Type Indicator (MBTI</a:t>
            </a:r>
            <a:r>
              <a:rPr lang="en-US" baseline="30000" dirty="0">
                <a:latin typeface="Times New Roman" pitchFamily="18" charset="0"/>
              </a:rPr>
              <a:t>®</a:t>
            </a:r>
            <a:r>
              <a:rPr lang="en-US" dirty="0">
                <a:latin typeface="Times New Roman" pitchFamily="18" charset="0"/>
              </a:rPr>
              <a:t>)</a:t>
            </a:r>
          </a:p>
          <a:p>
            <a:r>
              <a:rPr lang="en-US" dirty="0">
                <a:latin typeface="Times New Roman" pitchFamily="18" charset="0"/>
              </a:rPr>
              <a:t>Big Five Model</a:t>
            </a:r>
          </a:p>
          <a:p>
            <a:endParaRPr lang="en-US" dirty="0"/>
          </a:p>
        </p:txBody>
      </p:sp>
    </p:spTree>
    <p:extLst>
      <p:ext uri="{BB962C8B-B14F-4D97-AF65-F5344CB8AC3E}">
        <p14:creationId xmlns:p14="http://schemas.microsoft.com/office/powerpoint/2010/main" val="150695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What Personality?</a:t>
            </a:r>
            <a:endParaRPr lang="zh-TW" altLang="en-US" dirty="0"/>
          </a:p>
        </p:txBody>
      </p:sp>
      <p:sp>
        <p:nvSpPr>
          <p:cNvPr id="3" name="Content Placeholder 2"/>
          <p:cNvSpPr>
            <a:spLocks noGrp="1"/>
          </p:cNvSpPr>
          <p:nvPr>
            <p:ph sz="quarter" idx="1"/>
          </p:nvPr>
        </p:nvSpPr>
        <p:spPr/>
        <p:txBody>
          <a:bodyPr>
            <a:normAutofit/>
          </a:bodyPr>
          <a:lstStyle/>
          <a:p>
            <a:r>
              <a:rPr lang="en-US" altLang="zh-TW" dirty="0" smtClean="0"/>
              <a:t>Myers-Briggs Type Indicator (MBTI)</a:t>
            </a:r>
          </a:p>
          <a:p>
            <a:pPr lvl="1"/>
            <a:r>
              <a:rPr lang="en-US" altLang="zh-TW" dirty="0" smtClean="0"/>
              <a:t>Extraverted versus introverted (E or I): outgoing, sociable, assertive versus quiet, shy</a:t>
            </a:r>
          </a:p>
          <a:p>
            <a:pPr lvl="1"/>
            <a:r>
              <a:rPr lang="en-US" altLang="zh-TW" dirty="0" smtClean="0"/>
              <a:t>Sensing versus intuitive (S or N): practical, prefer routine and order, detailed versus looking at big picture, unconscious processes</a:t>
            </a:r>
          </a:p>
          <a:p>
            <a:pPr lvl="1"/>
            <a:r>
              <a:rPr lang="en-US" altLang="zh-TW" dirty="0" smtClean="0"/>
              <a:t>Thinking versus feeling (T or F): reason and logic versus values and emotions</a:t>
            </a:r>
          </a:p>
          <a:p>
            <a:pPr lvl="1"/>
            <a:r>
              <a:rPr lang="en-US" altLang="zh-TW" dirty="0" smtClean="0"/>
              <a:t>Judging versus perceiving (J or P): control, structure versus flexible, spontaneous</a:t>
            </a:r>
          </a:p>
          <a:p>
            <a:pPr lvl="1"/>
            <a:r>
              <a:rPr lang="en-US" altLang="zh-TW" dirty="0" smtClean="0"/>
              <a:t>16 types</a:t>
            </a:r>
            <a:endParaRPr lang="zh-TW" altLang="en-US" dirty="0" smtClean="0"/>
          </a:p>
          <a:p>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6</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834960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Myers-Briggs Type Indicator</a:t>
            </a:r>
          </a:p>
        </p:txBody>
      </p:sp>
      <p:sp>
        <p:nvSpPr>
          <p:cNvPr id="3" name="Footer Placeholder 2"/>
          <p:cNvSpPr>
            <a:spLocks noGrp="1"/>
          </p:cNvSpPr>
          <p:nvPr>
            <p:ph type="ftr" sz="quarter" idx="11"/>
          </p:nvPr>
        </p:nvSpPr>
        <p:spPr/>
        <p:txBody>
          <a:bodyPr/>
          <a:lstStyle/>
          <a:p>
            <a:r>
              <a:rPr lang="en-US" altLang="zh-TW" smtClean="0"/>
              <a:t>Personality</a:t>
            </a:r>
            <a:endParaRPr lang="zh-TW" altLang="en-US"/>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7</a:t>
            </a:fld>
            <a:endParaRPr lang="zh-TW"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1" y="2420888"/>
            <a:ext cx="8156575" cy="336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9"/>
          <p:cNvGrpSpPr>
            <a:grpSpLocks/>
          </p:cNvGrpSpPr>
          <p:nvPr/>
        </p:nvGrpSpPr>
        <p:grpSpPr bwMode="auto">
          <a:xfrm>
            <a:off x="3719736" y="1916832"/>
            <a:ext cx="5112568" cy="4248472"/>
            <a:chOff x="1143000" y="2514600"/>
            <a:chExt cx="5410200" cy="3886200"/>
          </a:xfrm>
        </p:grpSpPr>
        <p:graphicFrame>
          <p:nvGraphicFramePr>
            <p:cNvPr id="13" name="Diagram 12"/>
            <p:cNvGraphicFramePr/>
            <p:nvPr/>
          </p:nvGraphicFramePr>
          <p:xfrm>
            <a:off x="1143000" y="2514600"/>
            <a:ext cx="3352800" cy="137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Diagram 13"/>
            <p:cNvGraphicFramePr/>
            <p:nvPr/>
          </p:nvGraphicFramePr>
          <p:xfrm>
            <a:off x="1905000" y="3352800"/>
            <a:ext cx="3352800" cy="1371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5" name="Diagram 14"/>
            <p:cNvGraphicFramePr/>
            <p:nvPr>
              <p:extLst/>
            </p:nvPr>
          </p:nvGraphicFramePr>
          <p:xfrm>
            <a:off x="2590800" y="4191000"/>
            <a:ext cx="3352800" cy="13716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6" name="Diagram 15"/>
            <p:cNvGraphicFramePr/>
            <p:nvPr/>
          </p:nvGraphicFramePr>
          <p:xfrm>
            <a:off x="3200400" y="5029200"/>
            <a:ext cx="3352800" cy="13716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pSp>
    </p:spTree>
    <p:extLst>
      <p:ext uri="{BB962C8B-B14F-4D97-AF65-F5344CB8AC3E}">
        <p14:creationId xmlns:p14="http://schemas.microsoft.com/office/powerpoint/2010/main" val="2091065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Sample items</a:t>
            </a:r>
            <a:endParaRPr lang="zh-TW" altLang="en-US" dirty="0"/>
          </a:p>
        </p:txBody>
      </p:sp>
      <p:sp>
        <p:nvSpPr>
          <p:cNvPr id="3" name="Content Placeholder 2"/>
          <p:cNvSpPr>
            <a:spLocks noGrp="1"/>
          </p:cNvSpPr>
          <p:nvPr>
            <p:ph sz="quarter" idx="1"/>
          </p:nvPr>
        </p:nvSpPr>
        <p:spPr/>
        <p:txBody>
          <a:bodyPr/>
          <a:lstStyle/>
          <a:p>
            <a:r>
              <a:rPr lang="en-US" dirty="0" smtClean="0"/>
              <a:t>Are you usually</a:t>
            </a:r>
            <a:endParaRPr lang="zh-TW" altLang="en-US" dirty="0" smtClean="0"/>
          </a:p>
          <a:p>
            <a:pPr lvl="1"/>
            <a:r>
              <a:rPr lang="en-US" dirty="0" smtClean="0"/>
              <a:t>A.	a "good mixer", or [E]</a:t>
            </a:r>
            <a:endParaRPr lang="zh-TW" altLang="en-US" dirty="0" smtClean="0"/>
          </a:p>
          <a:p>
            <a:pPr lvl="1"/>
            <a:r>
              <a:rPr lang="en-US" dirty="0" smtClean="0"/>
              <a:t>B.	rather quiet and reserved? [I]</a:t>
            </a:r>
            <a:endParaRPr lang="zh-TW" altLang="en-US" dirty="0" smtClean="0"/>
          </a:p>
          <a:p>
            <a:endParaRPr lang="en-US" dirty="0" smtClean="0"/>
          </a:p>
          <a:p>
            <a:endParaRPr lang="en-US" dirty="0" smtClean="0"/>
          </a:p>
          <a:p>
            <a:r>
              <a:rPr lang="en-US" dirty="0" smtClean="0"/>
              <a:t>If you were a teacher, would you rather teach</a:t>
            </a:r>
            <a:endParaRPr lang="zh-TW" altLang="en-US" dirty="0" smtClean="0"/>
          </a:p>
          <a:p>
            <a:pPr lvl="1"/>
            <a:r>
              <a:rPr lang="en-US" dirty="0" smtClean="0"/>
              <a:t>A.	fact courses, or [S]</a:t>
            </a:r>
            <a:endParaRPr lang="zh-TW" altLang="en-US" dirty="0" smtClean="0"/>
          </a:p>
          <a:p>
            <a:pPr lvl="1"/>
            <a:r>
              <a:rPr lang="en-US" dirty="0" smtClean="0"/>
              <a:t>B.	courses involving theory? [N]</a:t>
            </a:r>
            <a:endParaRPr lang="zh-TW" altLang="en-US" dirty="0" smtClean="0"/>
          </a:p>
          <a:p>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8</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2023101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Sample items</a:t>
            </a:r>
            <a:endParaRPr lang="zh-TW" altLang="en-US" dirty="0"/>
          </a:p>
        </p:txBody>
      </p:sp>
      <p:sp>
        <p:nvSpPr>
          <p:cNvPr id="3" name="Content Placeholder 2"/>
          <p:cNvSpPr>
            <a:spLocks noGrp="1"/>
          </p:cNvSpPr>
          <p:nvPr>
            <p:ph sz="quarter" idx="1"/>
          </p:nvPr>
        </p:nvSpPr>
        <p:spPr/>
        <p:txBody>
          <a:bodyPr/>
          <a:lstStyle/>
          <a:p>
            <a:r>
              <a:rPr lang="en-US" dirty="0" smtClean="0"/>
              <a:t>Which word in the pair below appeals to you more ?</a:t>
            </a:r>
            <a:endParaRPr lang="zh-TW" altLang="en-US" dirty="0" smtClean="0"/>
          </a:p>
          <a:p>
            <a:pPr lvl="1"/>
            <a:r>
              <a:rPr lang="en-US" dirty="0" smtClean="0"/>
              <a:t>A.	Analyze [T]</a:t>
            </a:r>
            <a:endParaRPr lang="zh-TW" altLang="en-US" dirty="0" smtClean="0"/>
          </a:p>
          <a:p>
            <a:pPr lvl="1"/>
            <a:r>
              <a:rPr lang="en-US" dirty="0" smtClean="0"/>
              <a:t>B.	Sympathize [F]</a:t>
            </a:r>
            <a:endParaRPr lang="zh-TW" altLang="en-US" dirty="0" smtClean="0"/>
          </a:p>
          <a:p>
            <a:endParaRPr lang="en-US" dirty="0" smtClean="0"/>
          </a:p>
          <a:p>
            <a:endParaRPr lang="en-US" dirty="0" smtClean="0"/>
          </a:p>
          <a:p>
            <a:r>
              <a:rPr lang="en-US" dirty="0" smtClean="0"/>
              <a:t>When you go somewhere for the day, would you rather</a:t>
            </a:r>
            <a:endParaRPr lang="zh-TW" altLang="en-US" dirty="0" smtClean="0"/>
          </a:p>
          <a:p>
            <a:pPr lvl="1"/>
            <a:r>
              <a:rPr lang="en-US" dirty="0" smtClean="0"/>
              <a:t>A.	plan what you will do and when, or [J]</a:t>
            </a:r>
            <a:endParaRPr lang="zh-TW" altLang="en-US" dirty="0" smtClean="0"/>
          </a:p>
          <a:p>
            <a:pPr lvl="1"/>
            <a:r>
              <a:rPr lang="en-US" dirty="0" smtClean="0"/>
              <a:t>B.	just go? [P]</a:t>
            </a:r>
            <a:endParaRPr lang="zh-TW" altLang="en-US" dirty="0" smtClean="0"/>
          </a:p>
          <a:p>
            <a:endParaRPr lang="zh-TW" altLang="en-US" dirty="0"/>
          </a:p>
        </p:txBody>
      </p:sp>
      <p:sp>
        <p:nvSpPr>
          <p:cNvPr id="4" name="Slide Number Placeholder 3"/>
          <p:cNvSpPr>
            <a:spLocks noGrp="1"/>
          </p:cNvSpPr>
          <p:nvPr>
            <p:ph type="sldNum" sz="quarter" idx="12"/>
          </p:nvPr>
        </p:nvSpPr>
        <p:spPr/>
        <p:txBody>
          <a:bodyPr/>
          <a:lstStyle/>
          <a:p>
            <a:fld id="{E0A7E286-9BAA-4139-A457-BC859D43D71F}" type="slidenum">
              <a:rPr lang="zh-TW" altLang="en-US" smtClean="0"/>
              <a:pPr/>
              <a:t>9</a:t>
            </a:fld>
            <a:endParaRPr lang="zh-TW" altLang="en-US"/>
          </a:p>
        </p:txBody>
      </p:sp>
      <p:sp>
        <p:nvSpPr>
          <p:cNvPr id="5" name="Footer Placeholder 4"/>
          <p:cNvSpPr>
            <a:spLocks noGrp="1"/>
          </p:cNvSpPr>
          <p:nvPr>
            <p:ph type="ftr" sz="quarter" idx="11"/>
          </p:nvPr>
        </p:nvSpPr>
        <p:spPr/>
        <p:txBody>
          <a:bodyPr/>
          <a:lstStyle/>
          <a:p>
            <a:r>
              <a:rPr lang="en-US" altLang="zh-TW" smtClean="0"/>
              <a:t>Personality</a:t>
            </a:r>
            <a:endParaRPr lang="zh-TW" altLang="en-US"/>
          </a:p>
        </p:txBody>
      </p:sp>
    </p:spTree>
    <p:extLst>
      <p:ext uri="{BB962C8B-B14F-4D97-AF65-F5344CB8AC3E}">
        <p14:creationId xmlns:p14="http://schemas.microsoft.com/office/powerpoint/2010/main" val="3791374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1709</Words>
  <Application>Microsoft Office PowerPoint</Application>
  <PresentationFormat>Widescreen</PresentationFormat>
  <Paragraphs>244</Paragraphs>
  <Slides>24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新細明體</vt:lpstr>
      <vt:lpstr>Arial</vt:lpstr>
      <vt:lpstr>Calibri</vt:lpstr>
      <vt:lpstr>Calibri Light</vt:lpstr>
      <vt:lpstr>Times New Roman</vt:lpstr>
      <vt:lpstr>Office Theme</vt:lpstr>
      <vt:lpstr>Understanding People: Personality, Values &amp; Abilities</vt:lpstr>
      <vt:lpstr>Personality and Values</vt:lpstr>
      <vt:lpstr>Personality Determinants</vt:lpstr>
      <vt:lpstr>Personality Determinants</vt:lpstr>
      <vt:lpstr>Two dominant frameworks used to describe personality:</vt:lpstr>
      <vt:lpstr>What Personality?</vt:lpstr>
      <vt:lpstr>The Myers-Briggs Type Indicator</vt:lpstr>
      <vt:lpstr>Sample items</vt:lpstr>
      <vt:lpstr>Sample items</vt:lpstr>
      <vt:lpstr>Discussion</vt:lpstr>
      <vt:lpstr>MBTI</vt:lpstr>
      <vt:lpstr>Myers-Briggs Type Indicator (MBTI)</vt:lpstr>
      <vt:lpstr>The Big Five Model of Personality Dimensions</vt:lpstr>
      <vt:lpstr>Big Five</vt:lpstr>
      <vt:lpstr>Sample items</vt:lpstr>
      <vt:lpstr>How Do the Big Five Traits Predict Behavior?</vt:lpstr>
      <vt:lpstr>Big 5: It has implications</vt:lpstr>
      <vt:lpstr>Limitations</vt:lpstr>
      <vt:lpstr>Values</vt:lpstr>
      <vt:lpstr>Importance of Values</vt:lpstr>
      <vt:lpstr>Classifying Values – Rokeach Value Survey</vt:lpstr>
      <vt:lpstr>Value Differences Between Groups</vt:lpstr>
      <vt:lpstr>Generational Values</vt:lpstr>
      <vt:lpstr>Summary and Managerial Implications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James</cp:lastModifiedBy>
  <cp:revision>2</cp:revision>
  <dcterms:created xsi:type="dcterms:W3CDTF">2014-06-10T14:01:35Z</dcterms:created>
  <dcterms:modified xsi:type="dcterms:W3CDTF">2014-06-10T14:04:55Z</dcterms:modified>
</cp:coreProperties>
</file>