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724650" cy="97742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08413" y="0"/>
            <a:ext cx="29146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3114D-8C54-403B-ADFF-2C6F1C38E3ED}" type="datetimeFigureOut">
              <a:rPr lang="zh-TW" altLang="en-US" smtClean="0"/>
              <a:pPr/>
              <a:t>2012/10/24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283700"/>
            <a:ext cx="29146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08413" y="9283700"/>
            <a:ext cx="29146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B7EAC-281F-44E2-A7ED-E36D1EA5D5D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0728E7-26F1-4BCF-B054-2230BB171460}" type="datetimeFigureOut">
              <a:rPr lang="zh-TW" altLang="en-US" smtClean="0"/>
              <a:pPr/>
              <a:t>2012/10/24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0EB0D8-44E6-4B1C-A6B8-9834FEA0E0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728E7-26F1-4BCF-B054-2230BB171460}" type="datetimeFigureOut">
              <a:rPr lang="zh-TW" altLang="en-US" smtClean="0"/>
              <a:pPr/>
              <a:t>2012/10/24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EB0D8-44E6-4B1C-A6B8-9834FEA0E0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728E7-26F1-4BCF-B054-2230BB171460}" type="datetimeFigureOut">
              <a:rPr lang="zh-TW" altLang="en-US" smtClean="0"/>
              <a:pPr/>
              <a:t>2012/10/24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EB0D8-44E6-4B1C-A6B8-9834FEA0E0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728E7-26F1-4BCF-B054-2230BB171460}" type="datetimeFigureOut">
              <a:rPr lang="zh-TW" altLang="en-US" smtClean="0"/>
              <a:pPr/>
              <a:t>2012/10/24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EB0D8-44E6-4B1C-A6B8-9834FEA0E0D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728E7-26F1-4BCF-B054-2230BB171460}" type="datetimeFigureOut">
              <a:rPr lang="zh-TW" altLang="en-US" smtClean="0"/>
              <a:pPr/>
              <a:t>2012/10/24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EB0D8-44E6-4B1C-A6B8-9834FEA0E0D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728E7-26F1-4BCF-B054-2230BB171460}" type="datetimeFigureOut">
              <a:rPr lang="zh-TW" altLang="en-US" smtClean="0"/>
              <a:pPr/>
              <a:t>2012/10/24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EB0D8-44E6-4B1C-A6B8-9834FEA0E0D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728E7-26F1-4BCF-B054-2230BB171460}" type="datetimeFigureOut">
              <a:rPr lang="zh-TW" altLang="en-US" smtClean="0"/>
              <a:pPr/>
              <a:t>2012/10/24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EB0D8-44E6-4B1C-A6B8-9834FEA0E0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728E7-26F1-4BCF-B054-2230BB171460}" type="datetimeFigureOut">
              <a:rPr lang="zh-TW" altLang="en-US" smtClean="0"/>
              <a:pPr/>
              <a:t>2012/10/24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EB0D8-44E6-4B1C-A6B8-9834FEA0E0D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728E7-26F1-4BCF-B054-2230BB171460}" type="datetimeFigureOut">
              <a:rPr lang="zh-TW" altLang="en-US" smtClean="0"/>
              <a:pPr/>
              <a:t>2012/10/24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EB0D8-44E6-4B1C-A6B8-9834FEA0E0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00728E7-26F1-4BCF-B054-2230BB171460}" type="datetimeFigureOut">
              <a:rPr lang="zh-TW" altLang="en-US" smtClean="0"/>
              <a:pPr/>
              <a:t>2012/10/24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EB0D8-44E6-4B1C-A6B8-9834FEA0E0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00728E7-26F1-4BCF-B054-2230BB171460}" type="datetimeFigureOut">
              <a:rPr lang="zh-TW" altLang="en-US" smtClean="0"/>
              <a:pPr/>
              <a:t>2012/10/24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0EB0D8-44E6-4B1C-A6B8-9834FEA0E0D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00728E7-26F1-4BCF-B054-2230BB171460}" type="datetimeFigureOut">
              <a:rPr lang="zh-TW" altLang="en-US" smtClean="0"/>
              <a:pPr/>
              <a:t>2012/10/24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50EB0D8-44E6-4B1C-A6B8-9834FEA0E0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TW" dirty="0" smtClean="0"/>
              <a:t>Data-Driven Learning of Q-Matrix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TW" dirty="0" err="1" smtClean="0"/>
              <a:t>Jingchen</a:t>
            </a:r>
            <a:r>
              <a:rPr lang="en-US" altLang="zh-TW" dirty="0" smtClean="0"/>
              <a:t> Liu, </a:t>
            </a:r>
            <a:r>
              <a:rPr lang="en-US" altLang="zh-TW" dirty="0" err="1" smtClean="0"/>
              <a:t>Geongjun</a:t>
            </a:r>
            <a:r>
              <a:rPr lang="en-US" altLang="zh-TW" dirty="0" smtClean="0"/>
              <a:t> Xu and </a:t>
            </a:r>
            <a:r>
              <a:rPr lang="en-US" altLang="zh-TW" dirty="0" err="1" smtClean="0"/>
              <a:t>Zhiliang</a:t>
            </a:r>
            <a:r>
              <a:rPr lang="en-US" altLang="zh-TW" dirty="0" smtClean="0"/>
              <a:t> Ying (2012)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Estimation of the Q-Matrix With Partial Information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348880"/>
            <a:ext cx="7632848" cy="3657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Estimation of the Q-matrix for other DCMs</a:t>
            </a:r>
          </a:p>
          <a:p>
            <a:r>
              <a:rPr lang="en-US" altLang="zh-TW" dirty="0" smtClean="0"/>
              <a:t>Incorporating available information in the estimation procedure</a:t>
            </a:r>
          </a:p>
          <a:p>
            <a:r>
              <a:rPr lang="en-US" altLang="zh-TW" dirty="0" smtClean="0"/>
              <a:t>Theoretical properties of the estimator</a:t>
            </a:r>
          </a:p>
          <a:p>
            <a:r>
              <a:rPr lang="en-US" altLang="zh-TW" dirty="0" smtClean="0"/>
              <a:t>Model valuation</a:t>
            </a:r>
          </a:p>
          <a:p>
            <a:r>
              <a:rPr lang="en-US" altLang="zh-TW" dirty="0" smtClean="0"/>
              <a:t>Sample size</a:t>
            </a:r>
          </a:p>
          <a:p>
            <a:r>
              <a:rPr lang="en-US" altLang="zh-TW" smtClean="0"/>
              <a:t>Computation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</a:t>
            </a:r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scoring matrix in IRT has a similar nature with the Q-matrix in CDMs. Accordingly we may apply the algorithm to explore the dimensionality of items in IRT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A question is especially concerned by laymen that, if the estimated Q-matrix does not match the one specified by a group of experts, which one should we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select?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What is the maximum number of missing items in the Q-matrix? 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The algorithm is similar to iteration procedure in DIF study. I’m thinking the consequence of implement purification procedure to obtain correct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Q-matrix?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How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to calibrate a newly added item to the tests in which a subset of items whose attributes are </a:t>
            </a:r>
            <a:r>
              <a:rPr lang="en-US" altLang="zh-TW" smtClean="0">
                <a:latin typeface="Times New Roman" pitchFamily="18" charset="0"/>
                <a:cs typeface="Times New Roman" pitchFamily="18" charset="0"/>
              </a:rPr>
              <a:t>known</a:t>
            </a:r>
            <a:r>
              <a:rPr lang="en-US" altLang="zh-TW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Comments &amp; </a:t>
            </a:r>
            <a:r>
              <a:rPr lang="en-US" altLang="zh-TW" dirty="0" err="1" smtClean="0"/>
              <a:t>Qustions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Participant-specific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Response to items: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zh-TW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… ,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zh-TW" baseline="300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Attribute profile: </a:t>
            </a:r>
            <a:r>
              <a:rPr lang="el-GR" altLang="zh-TW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l-GR" altLang="zh-TW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… , </a:t>
            </a:r>
            <a:r>
              <a:rPr lang="el-GR" altLang="zh-TW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altLang="zh-TW" i="1" baseline="-25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TW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Q-matrix: a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×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matrix specifies the item-attribute relationship 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ideal response (latent variable): 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Item-specific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slipping and guessing parameters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Response function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Model Setup and Notation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3966" y="3638533"/>
            <a:ext cx="3925642" cy="35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2493" y="5300801"/>
            <a:ext cx="3657194" cy="360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Intuition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T-matrix: connection between the observed response distribution and the model structure.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B-vectors: </a:t>
            </a:r>
          </a:p>
          <a:p>
            <a:pPr lvl="1">
              <a:buNone/>
            </a:pP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                   as 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→ ∞.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Estimation of the Q-Matrix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5628" y="1939516"/>
            <a:ext cx="2683201" cy="43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4582" y="2400430"/>
            <a:ext cx="1449465" cy="426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21243" y="3512164"/>
            <a:ext cx="3477330" cy="579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文字方塊 8"/>
          <p:cNvSpPr txBox="1"/>
          <p:nvPr/>
        </p:nvSpPr>
        <p:spPr>
          <a:xfrm>
            <a:off x="5148064" y="3861048"/>
            <a:ext cx="936104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TW" sz="1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1*2</a:t>
            </a:r>
            <a:r>
              <a:rPr lang="en-US" altLang="zh-TW" sz="10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altLang="zh-TW" sz="1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zh-TW" sz="1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z="1000" baseline="30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sz="1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*1      </a:t>
            </a:r>
            <a:endParaRPr lang="zh-TW" altLang="en-US" sz="1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5" y="4151734"/>
            <a:ext cx="2494309" cy="136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95724" y="4061502"/>
            <a:ext cx="3900612" cy="159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69775" y="5571592"/>
            <a:ext cx="2068593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With a correctly specified Q-matrix:    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3042" y="1933664"/>
            <a:ext cx="4465978" cy="991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25749" y="1951315"/>
            <a:ext cx="150293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3155" y="3155421"/>
            <a:ext cx="1381364" cy="1005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01008" y="3060642"/>
            <a:ext cx="4103360" cy="955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36907" y="4329867"/>
            <a:ext cx="1390369" cy="402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>
          <a:xfrm>
            <a:off x="3269568" y="2416629"/>
            <a:ext cx="432048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(0,0)</a:t>
            </a:r>
            <a:endParaRPr lang="zh-TW" alt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269568" y="2640563"/>
            <a:ext cx="432048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(1,0)</a:t>
            </a:r>
            <a:endParaRPr lang="zh-TW" alt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079707" y="2396547"/>
            <a:ext cx="432048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(0,1)</a:t>
            </a:r>
            <a:endParaRPr lang="zh-TW" alt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086401" y="2620482"/>
            <a:ext cx="432048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(1,1)</a:t>
            </a:r>
            <a:endParaRPr lang="zh-TW" alt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277274" y="3003037"/>
            <a:ext cx="432048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(0,0)</a:t>
            </a:r>
            <a:endParaRPr lang="zh-TW" alt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643264" y="3024403"/>
            <a:ext cx="432048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(1,0)</a:t>
            </a:r>
            <a:endParaRPr lang="zh-TW" alt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023723" y="3021157"/>
            <a:ext cx="432048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(1,0)</a:t>
            </a:r>
            <a:endParaRPr lang="zh-TW" alt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358272" y="3027444"/>
            <a:ext cx="432048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(1,1)</a:t>
            </a:r>
            <a:endParaRPr lang="zh-TW" alt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Objective function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and estimation of the Q-matrix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                                  →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Dealing with the unknown parameters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                           → 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                           →</a:t>
            </a:r>
          </a:p>
          <a:p>
            <a:pPr lvl="1"/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Remark1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: a T-matrix including at least up to 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+1)-way combinations performs well empirically (Liu, Xu, and Ying, 2011). 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7840" y="1952532"/>
            <a:ext cx="2638786" cy="468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69565" y="1969571"/>
            <a:ext cx="1981093" cy="43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2492896"/>
            <a:ext cx="1104513" cy="285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1174" y="2870584"/>
            <a:ext cx="2100958" cy="394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37112" y="2861253"/>
            <a:ext cx="1383099" cy="350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55085" y="3256992"/>
            <a:ext cx="2130101" cy="312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69700" y="3281332"/>
            <a:ext cx="1307573" cy="310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Computations</a:t>
            </a:r>
          </a:p>
          <a:p>
            <a:pPr lvl="1"/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Algorithm 1</a:t>
            </a:r>
          </a:p>
          <a:p>
            <a:pPr lvl="2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Starting point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(0) =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lvl="2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step 1: </a:t>
            </a:r>
          </a:p>
          <a:p>
            <a:pPr lvl="2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step 2:</a:t>
            </a:r>
          </a:p>
          <a:p>
            <a:pPr lvl="2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step 3:</a:t>
            </a:r>
          </a:p>
          <a:p>
            <a:pPr lvl="2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Repeat Steps 1 to 3 until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-1)</a:t>
            </a:r>
          </a:p>
          <a:p>
            <a:pPr lvl="2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Total computation per iteration =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×2</a:t>
            </a:r>
            <a:r>
              <a:rPr lang="en-US" altLang="zh-TW" i="1" baseline="30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1"/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Remark 2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: if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altLang="zh-TW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is different from </a:t>
            </a:r>
            <a:r>
              <a:rPr lang="en-US" altLang="zh-TW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by 3 items (out of 20 items) Algorithm 1 has a very high chance of recovering the true matrix with reasonably large samples.</a:t>
            </a:r>
            <a:endParaRPr lang="en-US" altLang="zh-TW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4716" y="2807469"/>
            <a:ext cx="2367284" cy="405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322" y="3229622"/>
            <a:ext cx="1347567" cy="271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318" y="3568550"/>
            <a:ext cx="792671" cy="217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Estimation of the Q-Matrix With No Special Structure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Simualtion</a:t>
            </a:r>
            <a:endParaRPr lang="zh-TW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1831" y="1965514"/>
            <a:ext cx="7912104" cy="2169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An improved estimation procedure for small samples </a:t>
            </a:r>
          </a:p>
          <a:p>
            <a:pPr lvl="1"/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651" y="2155371"/>
            <a:ext cx="4271326" cy="2227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9242" y="2221639"/>
            <a:ext cx="4104456" cy="2135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693" y="4700444"/>
            <a:ext cx="6144490" cy="1464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TW" dirty="0" smtClean="0"/>
              <a:t>When attribute profile </a:t>
            </a:r>
            <a:r>
              <a:rPr lang="el-GR" altLang="zh-TW" dirty="0" smtClean="0">
                <a:latin typeface="Times New Roman"/>
                <a:cs typeface="Times New Roman"/>
              </a:rPr>
              <a:t>α</a:t>
            </a:r>
            <a:r>
              <a:rPr lang="en-US" altLang="zh-TW" dirty="0" smtClean="0">
                <a:latin typeface="Times New Roman"/>
                <a:cs typeface="Times New Roman"/>
              </a:rPr>
              <a:t> follows a </a:t>
            </a:r>
            <a:r>
              <a:rPr lang="en-US" altLang="zh-TW" dirty="0" err="1" smtClean="0">
                <a:latin typeface="Times New Roman"/>
                <a:cs typeface="Times New Roman"/>
              </a:rPr>
              <a:t>nonuniform</a:t>
            </a:r>
            <a:r>
              <a:rPr lang="en-US" altLang="zh-TW" dirty="0" smtClean="0">
                <a:latin typeface="Times New Roman"/>
                <a:cs typeface="Times New Roman"/>
              </a:rPr>
              <a:t> distribution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5327" y="2034772"/>
            <a:ext cx="6727618" cy="1754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273</TotalTime>
  <Words>427</Words>
  <Application>Microsoft Office PowerPoint</Application>
  <PresentationFormat>如螢幕大小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匯合</vt:lpstr>
      <vt:lpstr>Data-Driven Learning of Q-Matrix</vt:lpstr>
      <vt:lpstr>Model Setup and Notation</vt:lpstr>
      <vt:lpstr>Estimation of the Q-Matrix</vt:lpstr>
      <vt:lpstr>投影片 4</vt:lpstr>
      <vt:lpstr>投影片 5</vt:lpstr>
      <vt:lpstr>投影片 6</vt:lpstr>
      <vt:lpstr>Simualtion</vt:lpstr>
      <vt:lpstr>投影片 8</vt:lpstr>
      <vt:lpstr>投影片 9</vt:lpstr>
      <vt:lpstr>投影片 10</vt:lpstr>
      <vt:lpstr>Discussion</vt:lpstr>
      <vt:lpstr>Comments &amp; Qustions</vt:lpstr>
    </vt:vector>
  </TitlesOfParts>
  <Company>HKIEd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Data-Driven Learning of Q-Matrix</dc:title>
  <dc:creator>HKIEd</dc:creator>
  <cp:lastModifiedBy>HKIEd</cp:lastModifiedBy>
  <cp:revision>15</cp:revision>
  <dcterms:created xsi:type="dcterms:W3CDTF">2012-10-23T07:25:40Z</dcterms:created>
  <dcterms:modified xsi:type="dcterms:W3CDTF">2012-10-24T06:12:10Z</dcterms:modified>
</cp:coreProperties>
</file>