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4" r:id="rId9"/>
    <p:sldId id="261" r:id="rId10"/>
    <p:sldId id="271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ission%20I%20am%20possible\&#27599;&#21608;&#21674;&#32893;\2013-0603\model%20t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Sheet1!$D$2</c:f>
              <c:strCache>
                <c:ptCount val="1"/>
                <c:pt idx="0">
                  <c:v>Get into cognitin</c:v>
                </c:pt>
              </c:strCache>
            </c:strRef>
          </c:tx>
          <c:marker>
            <c:symbol val="none"/>
          </c:marker>
          <c:cat>
            <c:numRef>
              <c:f>Sheet1!$A$3:$A$63</c:f>
              <c:numCache>
                <c:formatCode>General</c:formatCode>
                <c:ptCount val="61"/>
                <c:pt idx="0">
                  <c:v>-3</c:v>
                </c:pt>
                <c:pt idx="1">
                  <c:v>-2.9</c:v>
                </c:pt>
                <c:pt idx="2">
                  <c:v>-2.8</c:v>
                </c:pt>
                <c:pt idx="3">
                  <c:v>-2.7</c:v>
                </c:pt>
                <c:pt idx="4">
                  <c:v>-2.6</c:v>
                </c:pt>
                <c:pt idx="5">
                  <c:v>-2.5</c:v>
                </c:pt>
                <c:pt idx="6">
                  <c:v>-2.4</c:v>
                </c:pt>
                <c:pt idx="7">
                  <c:v>-2.2999999999999998</c:v>
                </c:pt>
                <c:pt idx="8">
                  <c:v>-2.2000000000000002</c:v>
                </c:pt>
                <c:pt idx="9">
                  <c:v>-2.1</c:v>
                </c:pt>
                <c:pt idx="10">
                  <c:v>-2</c:v>
                </c:pt>
                <c:pt idx="11">
                  <c:v>-1.9000000000000001</c:v>
                </c:pt>
                <c:pt idx="12">
                  <c:v>-1.8</c:v>
                </c:pt>
                <c:pt idx="13">
                  <c:v>-1.7</c:v>
                </c:pt>
                <c:pt idx="14">
                  <c:v>-1.6</c:v>
                </c:pt>
                <c:pt idx="15">
                  <c:v>-1.5</c:v>
                </c:pt>
                <c:pt idx="16">
                  <c:v>-1.4</c:v>
                </c:pt>
                <c:pt idx="17">
                  <c:v>-1.3</c:v>
                </c:pt>
                <c:pt idx="18">
                  <c:v>-1.2</c:v>
                </c:pt>
                <c:pt idx="19">
                  <c:v>-1.1000000000000001</c:v>
                </c:pt>
                <c:pt idx="20">
                  <c:v>-1</c:v>
                </c:pt>
                <c:pt idx="21">
                  <c:v>-0.9</c:v>
                </c:pt>
                <c:pt idx="22">
                  <c:v>-0.8</c:v>
                </c:pt>
                <c:pt idx="23">
                  <c:v>-0.70000000000000007</c:v>
                </c:pt>
                <c:pt idx="24">
                  <c:v>-0.60000000000000009</c:v>
                </c:pt>
                <c:pt idx="25">
                  <c:v>-0.5</c:v>
                </c:pt>
                <c:pt idx="26">
                  <c:v>-0.4</c:v>
                </c:pt>
                <c:pt idx="27">
                  <c:v>-0.30000000000000004</c:v>
                </c:pt>
                <c:pt idx="28">
                  <c:v>-0.2</c:v>
                </c:pt>
                <c:pt idx="29">
                  <c:v>-0.1</c:v>
                </c:pt>
                <c:pt idx="30">
                  <c:v>0</c:v>
                </c:pt>
                <c:pt idx="31">
                  <c:v>0.1</c:v>
                </c:pt>
                <c:pt idx="32">
                  <c:v>0.2</c:v>
                </c:pt>
                <c:pt idx="33">
                  <c:v>0.30000000000000004</c:v>
                </c:pt>
                <c:pt idx="34">
                  <c:v>0.4</c:v>
                </c:pt>
                <c:pt idx="35">
                  <c:v>0.5</c:v>
                </c:pt>
                <c:pt idx="36">
                  <c:v>0.60000000000000009</c:v>
                </c:pt>
                <c:pt idx="37">
                  <c:v>0.70000000000000007</c:v>
                </c:pt>
                <c:pt idx="38">
                  <c:v>0.8</c:v>
                </c:pt>
                <c:pt idx="39">
                  <c:v>0.9</c:v>
                </c:pt>
                <c:pt idx="40">
                  <c:v>1</c:v>
                </c:pt>
                <c:pt idx="41">
                  <c:v>1.1000000000000001</c:v>
                </c:pt>
                <c:pt idx="42">
                  <c:v>1.2</c:v>
                </c:pt>
                <c:pt idx="43">
                  <c:v>1.3</c:v>
                </c:pt>
                <c:pt idx="44">
                  <c:v>1.4</c:v>
                </c:pt>
                <c:pt idx="45">
                  <c:v>1.5</c:v>
                </c:pt>
                <c:pt idx="46">
                  <c:v>1.6</c:v>
                </c:pt>
                <c:pt idx="47">
                  <c:v>1.7</c:v>
                </c:pt>
                <c:pt idx="48">
                  <c:v>1.8</c:v>
                </c:pt>
                <c:pt idx="49">
                  <c:v>1.9000000000000001</c:v>
                </c:pt>
                <c:pt idx="50">
                  <c:v>2</c:v>
                </c:pt>
                <c:pt idx="51">
                  <c:v>2.1</c:v>
                </c:pt>
                <c:pt idx="52">
                  <c:v>2.2000000000000002</c:v>
                </c:pt>
                <c:pt idx="53">
                  <c:v>2.2999999999999998</c:v>
                </c:pt>
                <c:pt idx="54">
                  <c:v>2.4</c:v>
                </c:pt>
                <c:pt idx="55">
                  <c:v>2.5</c:v>
                </c:pt>
                <c:pt idx="56">
                  <c:v>2.6</c:v>
                </c:pt>
                <c:pt idx="57">
                  <c:v>2.7</c:v>
                </c:pt>
                <c:pt idx="58">
                  <c:v>2.8</c:v>
                </c:pt>
                <c:pt idx="59">
                  <c:v>2.9</c:v>
                </c:pt>
                <c:pt idx="60">
                  <c:v>3</c:v>
                </c:pt>
              </c:numCache>
            </c:numRef>
          </c:cat>
          <c:val>
            <c:numRef>
              <c:f>Sheet1!$B$3:$B$63</c:f>
              <c:numCache>
                <c:formatCode>General</c:formatCode>
                <c:ptCount val="6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0.90483741803595952</c:v>
                </c:pt>
                <c:pt idx="32">
                  <c:v>0.81873075307798182</c:v>
                </c:pt>
                <c:pt idx="33">
                  <c:v>0.74081822068171799</c:v>
                </c:pt>
                <c:pt idx="34">
                  <c:v>0.67032004603563944</c:v>
                </c:pt>
                <c:pt idx="35">
                  <c:v>0.60653065971263331</c:v>
                </c:pt>
                <c:pt idx="36">
                  <c:v>0.54881163609402661</c:v>
                </c:pt>
                <c:pt idx="37">
                  <c:v>0.49658530379140964</c:v>
                </c:pt>
                <c:pt idx="38">
                  <c:v>0.44932896411722167</c:v>
                </c:pt>
                <c:pt idx="39">
                  <c:v>0.40656965974059911</c:v>
                </c:pt>
                <c:pt idx="40">
                  <c:v>0.36787944117144245</c:v>
                </c:pt>
                <c:pt idx="41">
                  <c:v>0.33287108369807966</c:v>
                </c:pt>
                <c:pt idx="42">
                  <c:v>0.30119421191220225</c:v>
                </c:pt>
                <c:pt idx="43">
                  <c:v>0.27253179303401265</c:v>
                </c:pt>
                <c:pt idx="44">
                  <c:v>0.24659696394160649</c:v>
                </c:pt>
                <c:pt idx="45">
                  <c:v>0.22313016014842985</c:v>
                </c:pt>
                <c:pt idx="46">
                  <c:v>0.20189651799465536</c:v>
                </c:pt>
                <c:pt idx="47">
                  <c:v>0.18268352405273466</c:v>
                </c:pt>
                <c:pt idx="48">
                  <c:v>0.16529888822158653</c:v>
                </c:pt>
                <c:pt idx="49">
                  <c:v>0.14956861922263506</c:v>
                </c:pt>
                <c:pt idx="50">
                  <c:v>0.1353352832366127</c:v>
                </c:pt>
                <c:pt idx="51">
                  <c:v>0.12245642825298193</c:v>
                </c:pt>
                <c:pt idx="52">
                  <c:v>0.11080315836233387</c:v>
                </c:pt>
                <c:pt idx="53">
                  <c:v>0.10025884372280375</c:v>
                </c:pt>
                <c:pt idx="54">
                  <c:v>9.071795328941254E-2</c:v>
                </c:pt>
                <c:pt idx="55">
                  <c:v>8.2084998623898814E-2</c:v>
                </c:pt>
                <c:pt idx="56">
                  <c:v>7.4273578214333891E-2</c:v>
                </c:pt>
                <c:pt idx="57">
                  <c:v>6.7205512739749756E-2</c:v>
                </c:pt>
                <c:pt idx="58">
                  <c:v>6.0810062625217973E-2</c:v>
                </c:pt>
                <c:pt idx="59">
                  <c:v>5.5023220056407245E-2</c:v>
                </c:pt>
                <c:pt idx="60">
                  <c:v>4.9787068367863944E-2</c:v>
                </c:pt>
              </c:numCache>
            </c:numRef>
          </c:val>
        </c:ser>
        <c:marker val="1"/>
        <c:axId val="113780992"/>
        <c:axId val="113942912"/>
      </c:lineChart>
      <c:catAx>
        <c:axId val="1137809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en-US"/>
                  <a:t>bj-</a:t>
                </a:r>
                <a:r>
                  <a:rPr lang="el-GR" altLang="en-US"/>
                  <a:t>τ</a:t>
                </a:r>
                <a:r>
                  <a:rPr lang="en-US" altLang="en-US"/>
                  <a:t>p</a:t>
                </a:r>
              </a:p>
            </c:rich>
          </c:tx>
          <c:layout/>
        </c:title>
        <c:numFmt formatCode="General" sourceLinked="1"/>
        <c:tickLblPos val="nextTo"/>
        <c:crossAx val="113942912"/>
        <c:crosses val="autoZero"/>
        <c:auto val="1"/>
        <c:lblAlgn val="ctr"/>
        <c:lblOffset val="100"/>
      </c:catAx>
      <c:valAx>
        <c:axId val="113942912"/>
        <c:scaling>
          <c:orientation val="minMax"/>
          <c:max val="1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en-US" altLang="en-US"/>
                  <a:t>PROBABILITY</a:t>
                </a:r>
              </a:p>
            </c:rich>
          </c:tx>
          <c:layout/>
        </c:title>
        <c:numFmt formatCode="General" sourceLinked="1"/>
        <c:tickLblPos val="nextTo"/>
        <c:crossAx val="11378099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E388B-F952-4116-8BF2-65BC9D791FBB}" type="datetimeFigureOut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17DB8-2F72-4E59-96CA-4852A0D18DB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7BD8-4FBF-4231-BE52-7F0759A77D63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7464B-A456-4ADE-BDF3-ACA4AEF26EC3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607AA-AD45-4973-A14E-D1EB3FBAA3E9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2C3A-3C6E-4045-B56A-60B4A2DDE907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1739B-0E48-462D-968A-8A0943CC473E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0DC5-470A-491C-9B77-74DAE531EC54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E943-8D0F-4EE7-A0DF-186E95BBC8D4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9C3B-CCFB-426D-A36F-0681292A55D1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5F0B-B403-48A7-9384-550A73BA378D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94D3-78DF-4E5A-A550-2522679BB350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AF5A-1331-4F45-AD40-CD6EB1386EDB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74869-AB86-4CE7-A1E9-2128D53EB5C0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A56D9-0742-4B36-926F-7154CA6E78B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r>
              <a:rPr lang="en-US" altLang="zh-TW" dirty="0" smtClean="0"/>
              <a:t>A speeded </a:t>
            </a:r>
            <a:r>
              <a:rPr lang="en-US" altLang="zh-TW" dirty="0" smtClean="0"/>
              <a:t>item </a:t>
            </a:r>
            <a:r>
              <a:rPr lang="en-US" altLang="zh-TW" dirty="0" smtClean="0"/>
              <a:t>response model: leave the harder till later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28728" y="2214554"/>
            <a:ext cx="6400800" cy="1752600"/>
          </a:xfrm>
        </p:spPr>
        <p:txBody>
          <a:bodyPr/>
          <a:lstStyle/>
          <a:p>
            <a:r>
              <a:rPr lang="en-US" altLang="zh-TW" dirty="0" smtClean="0"/>
              <a:t>YU-WEI </a:t>
            </a:r>
            <a:r>
              <a:rPr lang="en-US" altLang="zh-TW" dirty="0" smtClean="0"/>
              <a:t>CHANG (</a:t>
            </a:r>
            <a:r>
              <a:rPr lang="zh-TW" altLang="en-US" dirty="0" smtClean="0"/>
              <a:t>張育瑋</a:t>
            </a:r>
            <a:r>
              <a:rPr lang="en-US" altLang="zh-TW" dirty="0" smtClean="0"/>
              <a:t>)</a:t>
            </a:r>
            <a:endParaRPr lang="en-US" altLang="zh-TW" dirty="0" smtClean="0"/>
          </a:p>
          <a:p>
            <a:r>
              <a:rPr lang="en-US" altLang="zh-TW" dirty="0" smtClean="0"/>
              <a:t>RUNG-CHING </a:t>
            </a:r>
            <a:r>
              <a:rPr lang="en-US" altLang="zh-TW" dirty="0" smtClean="0"/>
              <a:t>TSAI (</a:t>
            </a:r>
            <a:r>
              <a:rPr lang="zh-TW" altLang="en-US" dirty="0" smtClean="0"/>
              <a:t>蔡蓉青</a:t>
            </a:r>
            <a:r>
              <a:rPr lang="en-US" altLang="zh-TW" dirty="0" smtClean="0"/>
              <a:t>)</a:t>
            </a:r>
            <a:endParaRPr lang="en-US" altLang="zh-TW" dirty="0" smtClean="0"/>
          </a:p>
          <a:p>
            <a:r>
              <a:rPr lang="en-US" altLang="zh-TW" dirty="0" smtClean="0"/>
              <a:t>NAN-JUNG </a:t>
            </a:r>
            <a:r>
              <a:rPr lang="en-US" altLang="zh-TW" dirty="0" smtClean="0"/>
              <a:t>HSU (</a:t>
            </a:r>
            <a:r>
              <a:rPr lang="zh-TW" altLang="en-US" dirty="0" smtClean="0"/>
              <a:t>徐南蓉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112E-A94E-46A7-9E39-7CD225D6047E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</a:t>
            </a:fld>
            <a:endParaRPr lang="zh-TW" altLang="en-US"/>
          </a:p>
        </p:txBody>
      </p:sp>
      <p:pic>
        <p:nvPicPr>
          <p:cNvPr id="32770" name="Picture 2" descr="描述: 描述: C:\Documents and Settings\user\桌面\public_html\njh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221088"/>
            <a:ext cx="1666875" cy="2076450"/>
          </a:xfrm>
          <a:prstGeom prst="rect">
            <a:avLst/>
          </a:prstGeom>
          <a:noFill/>
        </p:spPr>
      </p:pic>
      <p:pic>
        <p:nvPicPr>
          <p:cNvPr id="32772" name="Picture 4" descr="http://www3.stat.sinica.edu.tw/library/anniversary/people/faculty/img_rctsai/rctsa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653136"/>
            <a:ext cx="1390650" cy="1143001"/>
          </a:xfrm>
          <a:prstGeom prst="rect">
            <a:avLst/>
          </a:prstGeom>
          <a:noFill/>
        </p:spPr>
      </p:pic>
      <p:pic>
        <p:nvPicPr>
          <p:cNvPr id="32774" name="Picture 6" descr="http://c3.researchgate.net/c/mno784/images/template/default/profile/profile_default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293096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621025"/>
            <a:ext cx="6572296" cy="62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文字方塊 5"/>
          <p:cNvSpPr txBox="1"/>
          <p:nvPr/>
        </p:nvSpPr>
        <p:spPr>
          <a:xfrm>
            <a:off x="357158" y="114298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sz="2400" dirty="0" smtClean="0">
                <a:solidFill>
                  <a:srgbClr val="0070C0"/>
                </a:solidFill>
              </a:rPr>
              <a:t>θ</a:t>
            </a:r>
            <a:r>
              <a:rPr lang="en-US" altLang="zh-TW" sz="2400" baseline="-25000" dirty="0" smtClean="0">
                <a:solidFill>
                  <a:srgbClr val="0070C0"/>
                </a:solidFill>
              </a:rPr>
              <a:t>p</a:t>
            </a:r>
            <a:r>
              <a:rPr lang="en-US" altLang="zh-TW" sz="2400" dirty="0" smtClean="0">
                <a:solidFill>
                  <a:srgbClr val="0070C0"/>
                </a:solidFill>
              </a:rPr>
              <a:t> = 1.4</a:t>
            </a:r>
            <a:endParaRPr lang="zh-TW" altLang="en-US" sz="2400" dirty="0">
              <a:solidFill>
                <a:srgbClr val="0070C0"/>
              </a:solidFill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285720" y="342900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sz="2400" dirty="0" smtClean="0">
                <a:solidFill>
                  <a:srgbClr val="0070C0"/>
                </a:solidFill>
              </a:rPr>
              <a:t>θ</a:t>
            </a:r>
            <a:r>
              <a:rPr lang="en-US" altLang="zh-TW" sz="2400" baseline="-25000" dirty="0" smtClean="0">
                <a:solidFill>
                  <a:srgbClr val="0070C0"/>
                </a:solidFill>
              </a:rPr>
              <a:t>p</a:t>
            </a:r>
            <a:r>
              <a:rPr lang="en-US" altLang="zh-TW" sz="2400" dirty="0" smtClean="0">
                <a:solidFill>
                  <a:srgbClr val="0070C0"/>
                </a:solidFill>
              </a:rPr>
              <a:t> = 0.0</a:t>
            </a:r>
            <a:endParaRPr lang="zh-TW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85720" y="557214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sz="2400" dirty="0" smtClean="0">
                <a:solidFill>
                  <a:srgbClr val="0070C0"/>
                </a:solidFill>
              </a:rPr>
              <a:t>θ</a:t>
            </a:r>
            <a:r>
              <a:rPr lang="en-US" altLang="zh-TW" sz="2400" baseline="-25000" dirty="0" smtClean="0">
                <a:solidFill>
                  <a:srgbClr val="0070C0"/>
                </a:solidFill>
              </a:rPr>
              <a:t>p</a:t>
            </a:r>
            <a:r>
              <a:rPr lang="en-US" altLang="zh-TW" sz="2400" dirty="0" smtClean="0">
                <a:solidFill>
                  <a:srgbClr val="0070C0"/>
                </a:solidFill>
              </a:rPr>
              <a:t> = -1.0</a:t>
            </a:r>
            <a:endParaRPr lang="zh-TW" altLang="en-US" sz="2400" dirty="0">
              <a:solidFill>
                <a:srgbClr val="0070C0"/>
              </a:solidFill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2143108" y="21429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sz="2400" dirty="0" smtClean="0">
                <a:solidFill>
                  <a:srgbClr val="0070C0"/>
                </a:solidFill>
              </a:rPr>
              <a:t>τ </a:t>
            </a:r>
            <a:r>
              <a:rPr lang="en-US" altLang="zh-TW" sz="2400" baseline="-25000" dirty="0" smtClean="0">
                <a:solidFill>
                  <a:srgbClr val="0070C0"/>
                </a:solidFill>
              </a:rPr>
              <a:t>p</a:t>
            </a:r>
            <a:r>
              <a:rPr lang="en-US" altLang="zh-TW" sz="2400" dirty="0" smtClean="0">
                <a:solidFill>
                  <a:srgbClr val="0070C0"/>
                </a:solidFill>
              </a:rPr>
              <a:t> = 1.4</a:t>
            </a:r>
            <a:endParaRPr lang="zh-TW" altLang="en-US" sz="2400" dirty="0">
              <a:solidFill>
                <a:srgbClr val="0070C0"/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4357686" y="21429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sz="2400" dirty="0" smtClean="0">
                <a:solidFill>
                  <a:srgbClr val="0070C0"/>
                </a:solidFill>
              </a:rPr>
              <a:t>τ </a:t>
            </a:r>
            <a:r>
              <a:rPr lang="en-US" altLang="zh-TW" sz="2400" baseline="-25000" dirty="0" smtClean="0">
                <a:solidFill>
                  <a:srgbClr val="0070C0"/>
                </a:solidFill>
              </a:rPr>
              <a:t>p</a:t>
            </a:r>
            <a:r>
              <a:rPr lang="en-US" altLang="zh-TW" sz="2400" dirty="0" smtClean="0">
                <a:solidFill>
                  <a:srgbClr val="0070C0"/>
                </a:solidFill>
              </a:rPr>
              <a:t> = 0.7</a:t>
            </a:r>
            <a:endParaRPr lang="zh-TW" altLang="en-US" sz="2400" dirty="0">
              <a:solidFill>
                <a:srgbClr val="0070C0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6643702" y="21429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sz="2400" dirty="0" smtClean="0">
                <a:solidFill>
                  <a:srgbClr val="0070C0"/>
                </a:solidFill>
              </a:rPr>
              <a:t>τ </a:t>
            </a:r>
            <a:r>
              <a:rPr lang="en-US" altLang="zh-TW" sz="2400" baseline="-25000" dirty="0" smtClean="0">
                <a:solidFill>
                  <a:srgbClr val="0070C0"/>
                </a:solidFill>
              </a:rPr>
              <a:t>p</a:t>
            </a:r>
            <a:r>
              <a:rPr lang="en-US" altLang="zh-TW" sz="2400" dirty="0" smtClean="0">
                <a:solidFill>
                  <a:srgbClr val="0070C0"/>
                </a:solidFill>
              </a:rPr>
              <a:t> = 0.0</a:t>
            </a:r>
            <a:endParaRPr lang="zh-TW" altLang="en-US" sz="2400" dirty="0">
              <a:solidFill>
                <a:srgbClr val="0070C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72198" y="642918"/>
            <a:ext cx="2214578" cy="19288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日期版面配置區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BE7C8-25CE-48ED-991C-31C65EBD9C82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LHL-IRT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Assumption </a:t>
            </a:r>
          </a:p>
          <a:p>
            <a:pPr lvl="1"/>
            <a:r>
              <a:rPr lang="en-US" altLang="zh-TW" dirty="0" smtClean="0"/>
              <a:t>Conditionally independent</a:t>
            </a:r>
          </a:p>
          <a:p>
            <a:pPr lvl="1"/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altLang="zh-TW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dirty="0" smtClean="0"/>
              <a:t> and </a:t>
            </a:r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l-GR" altLang="zh-TW" dirty="0" smtClean="0"/>
              <a:t> </a:t>
            </a:r>
            <a:r>
              <a:rPr lang="en-US" altLang="zh-TW" dirty="0" err="1" smtClean="0"/>
              <a:t>Bivariate</a:t>
            </a:r>
            <a:r>
              <a:rPr lang="en-US" altLang="zh-TW" dirty="0" smtClean="0"/>
              <a:t> Normal Distribution</a:t>
            </a:r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Identification</a:t>
            </a:r>
          </a:p>
          <a:p>
            <a:pPr lvl="1"/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altLang="zh-TW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dirty="0" smtClean="0"/>
              <a:t> constrain N(0, 1) at 2PL</a:t>
            </a:r>
          </a:p>
          <a:p>
            <a:pPr lvl="1"/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altLang="zh-TW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dirty="0" smtClean="0"/>
              <a:t> constrain N(0, </a:t>
            </a:r>
            <a:r>
              <a:rPr lang="el-GR" altLang="zh-TW" dirty="0" smtClean="0"/>
              <a:t>σ</a:t>
            </a:r>
            <a:r>
              <a:rPr lang="en-US" altLang="zh-TW" dirty="0" smtClean="0"/>
              <a:t>) at </a:t>
            </a:r>
            <a:r>
              <a:rPr lang="en-US" altLang="zh-TW" dirty="0" err="1" smtClean="0"/>
              <a:t>Rasch</a:t>
            </a:r>
            <a:endParaRPr lang="en-US" altLang="zh-TW" dirty="0" smtClean="0"/>
          </a:p>
          <a:p>
            <a:pPr lvl="1"/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zh-TW" dirty="0" smtClean="0"/>
              <a:t>&gt; 0 (</a:t>
            </a:r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zh-TW" dirty="0" smtClean="0"/>
              <a:t> =0, no </a:t>
            </a:r>
            <a:r>
              <a:rPr lang="en-US" altLang="zh-TW" dirty="0" err="1" smtClean="0"/>
              <a:t>speededness</a:t>
            </a:r>
            <a:r>
              <a:rPr lang="en-US" altLang="zh-TW" dirty="0" smtClean="0"/>
              <a:t> occurs)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6E227-19AD-4354-B147-CA9E1B4B7670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Equivalent to two stage Bernoulli trial</a:t>
            </a:r>
          </a:p>
          <a:p>
            <a:pPr lvl="1"/>
            <a:r>
              <a:rPr lang="en-US" altLang="zh-TW" dirty="0" smtClean="0"/>
              <a:t> 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 smtClean="0"/>
          </a:p>
          <a:p>
            <a:r>
              <a:rPr lang="en-US" altLang="zh-TW" dirty="0"/>
              <a:t> </a:t>
            </a:r>
            <a:r>
              <a:rPr lang="en-US" altLang="zh-TW" dirty="0" smtClean="0"/>
              <a:t>GPC is compared to item ordering whereas</a:t>
            </a:r>
            <a:br>
              <a:rPr lang="en-US" altLang="zh-TW" dirty="0" smtClean="0"/>
            </a:br>
            <a:r>
              <a:rPr lang="en-US" altLang="zh-TW" dirty="0" smtClean="0"/>
              <a:t>LHL is compared to location parameter.</a:t>
            </a:r>
          </a:p>
          <a:p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altLang="zh-TW" i="1" baseline="-25000" dirty="0" err="1" smtClean="0">
                <a:latin typeface="Times New Roman" pitchFamily="18" charset="0"/>
                <a:cs typeface="Times New Roman" pitchFamily="18" charset="0"/>
              </a:rPr>
              <a:t>pj</a:t>
            </a:r>
            <a:r>
              <a:rPr lang="en-US" altLang="zh-TW" dirty="0" smtClean="0"/>
              <a:t> unobserved</a:t>
            </a:r>
          </a:p>
          <a:p>
            <a:pPr lvl="1"/>
            <a:r>
              <a:rPr lang="en-US" altLang="zh-TW" dirty="0" err="1" smtClean="0"/>
              <a:t>Glas</a:t>
            </a:r>
            <a:r>
              <a:rPr lang="en-US" altLang="zh-TW" dirty="0" smtClean="0"/>
              <a:t> 2008 utilize a </a:t>
            </a:r>
            <a:r>
              <a:rPr lang="en-US" altLang="zh-TW" dirty="0" err="1" smtClean="0"/>
              <a:t>nonresponse</a:t>
            </a:r>
            <a:r>
              <a:rPr lang="en-US" altLang="zh-TW" dirty="0" smtClean="0"/>
              <a:t> model.</a:t>
            </a:r>
          </a:p>
          <a:p>
            <a:endParaRPr lang="zh-TW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214554"/>
            <a:ext cx="657229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DBC5-4686-469C-8E1F-38DAEB1A511C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IRT-DG: </a:t>
            </a:r>
          </a:p>
          <a:p>
            <a:pPr lvl="1"/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zh-TW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altLang="zh-TW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dirty="0" smtClean="0"/>
              <a:t>(constant)</a:t>
            </a:r>
          </a:p>
          <a:p>
            <a:pPr lvl="1"/>
            <a:r>
              <a:rPr lang="en-US" altLang="zh-TW" dirty="0" smtClean="0"/>
              <a:t> </a:t>
            </a:r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TW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l-GR" altLang="zh-TW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zh-TW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dirty="0" smtClean="0"/>
              <a:t>--&gt;  guess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FFC0-D94F-4DD8-8AA5-C07567EF5D55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Estimation Procedure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Bayesian approach by MCMC technique </a:t>
            </a:r>
          </a:p>
          <a:p>
            <a:pPr lvl="1"/>
            <a:r>
              <a:rPr lang="en-US" altLang="zh-TW" dirty="0" smtClean="0"/>
              <a:t>Prior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endParaRPr lang="en-US" altLang="zh-TW" dirty="0"/>
          </a:p>
          <a:p>
            <a:pPr lvl="1"/>
            <a:r>
              <a:rPr lang="en-US" altLang="zh-TW" dirty="0" smtClean="0"/>
              <a:t>Fisher’s z transformation</a:t>
            </a:r>
            <a:endParaRPr lang="zh-TW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59" y="2285992"/>
            <a:ext cx="197428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643314"/>
            <a:ext cx="573759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714884"/>
            <a:ext cx="395443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文字方塊 6"/>
          <p:cNvSpPr txBox="1"/>
          <p:nvPr/>
        </p:nvSpPr>
        <p:spPr>
          <a:xfrm>
            <a:off x="5929322" y="407194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 smtClean="0">
                <a:solidFill>
                  <a:srgbClr val="0070C0"/>
                </a:solidFill>
              </a:rPr>
              <a:t>Shape parameter = 2.5</a:t>
            </a:r>
            <a:endParaRPr lang="zh-TW" altLang="en-US" sz="2400" dirty="0">
              <a:solidFill>
                <a:srgbClr val="0070C0"/>
              </a:solidFill>
            </a:endParaRPr>
          </a:p>
        </p:txBody>
      </p:sp>
      <p:cxnSp>
        <p:nvCxnSpPr>
          <p:cNvPr id="9" name="直線接點 8"/>
          <p:cNvCxnSpPr/>
          <p:nvPr/>
        </p:nvCxnSpPr>
        <p:spPr>
          <a:xfrm>
            <a:off x="7286644" y="4071942"/>
            <a:ext cx="35719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B1DC-9423-4251-BBB3-53F12D9C805B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lvl="1"/>
            <a:r>
              <a:rPr lang="en-US" altLang="zh-TW" dirty="0" smtClean="0"/>
              <a:t>Second layer prior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endParaRPr lang="en-US" altLang="zh-TW" dirty="0"/>
          </a:p>
          <a:p>
            <a:pPr lvl="1">
              <a:buNone/>
            </a:pPr>
            <a:endParaRPr lang="en-US" altLang="zh-TW" dirty="0"/>
          </a:p>
          <a:p>
            <a:pPr lvl="1"/>
            <a:r>
              <a:rPr lang="en-US" altLang="zh-TW" dirty="0" smtClean="0"/>
              <a:t>All the priors are independent</a:t>
            </a:r>
            <a:endParaRPr lang="zh-TW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857232"/>
            <a:ext cx="3143272" cy="420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500702"/>
            <a:ext cx="7715303" cy="43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0039E-2D3A-47B9-B398-7E790DA4F75E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Simulation study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TW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dirty="0" smtClean="0"/>
              <a:t>: (-3, 2)</a:t>
            </a:r>
          </a:p>
          <a:p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TW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dirty="0" smtClean="0"/>
              <a:t>: (0.5,2)</a:t>
            </a:r>
          </a:p>
          <a:p>
            <a:pPr lvl="1"/>
            <a:r>
              <a:rPr lang="en-US" altLang="zh-TW" dirty="0" smtClean="0"/>
              <a:t>3 part</a:t>
            </a:r>
          </a:p>
          <a:p>
            <a:pPr lvl="1"/>
            <a:r>
              <a:rPr lang="en-US" altLang="zh-TW" dirty="0" smtClean="0"/>
              <a:t>Positive correlation within  part</a:t>
            </a:r>
            <a:endParaRPr lang="zh-TW" altLang="en-US" dirty="0" smtClean="0"/>
          </a:p>
          <a:p>
            <a:endParaRPr lang="zh-TW" alt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357298"/>
            <a:ext cx="3857652" cy="389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144A-5324-4172-929E-E9E7D3F749DA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Simulation study</a:t>
            </a:r>
            <a:endParaRPr lang="zh-TW" alt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 </a:t>
            </a:r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l-GR" altLang="zh-TW" baseline="-25000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zh-TW" dirty="0" smtClean="0"/>
              <a:t> = 0.2, </a:t>
            </a:r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altLang="zh-TW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altLang="zh-TW" baseline="-25000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zh-TW" dirty="0" smtClean="0"/>
              <a:t> = 0.5,  </a:t>
            </a:r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zh-TW" dirty="0" smtClean="0"/>
              <a:t> = 1</a:t>
            </a:r>
          </a:p>
          <a:p>
            <a:pPr lvl="1"/>
            <a:r>
              <a:rPr lang="en-US" altLang="zh-TW" dirty="0" smtClean="0"/>
              <a:t>Speeded effect was of moderate size</a:t>
            </a:r>
          </a:p>
          <a:p>
            <a:pPr lvl="1"/>
            <a:r>
              <a:rPr lang="en-US" altLang="zh-TW" dirty="0"/>
              <a:t> </a:t>
            </a:r>
            <a:r>
              <a:rPr lang="en-US" altLang="zh-TW" dirty="0" smtClean="0"/>
              <a:t>expected finished 31 items in total 40 items </a:t>
            </a:r>
          </a:p>
          <a:p>
            <a:r>
              <a:rPr lang="en-US" altLang="zh-TW" dirty="0" smtClean="0"/>
              <a:t>Sample size</a:t>
            </a:r>
          </a:p>
          <a:p>
            <a:pPr lvl="1"/>
            <a:r>
              <a:rPr lang="en-US" altLang="zh-TW" dirty="0" smtClean="0"/>
              <a:t>250, 500, 1000</a:t>
            </a:r>
          </a:p>
          <a:p>
            <a:r>
              <a:rPr lang="en-US" altLang="zh-TW" dirty="0" smtClean="0"/>
              <a:t>MCMC</a:t>
            </a:r>
          </a:p>
          <a:p>
            <a:pPr lvl="1"/>
            <a:r>
              <a:rPr lang="en-US" altLang="zh-TW" dirty="0" smtClean="0"/>
              <a:t>5 chains, draw 10,000 ~ 40,000</a:t>
            </a:r>
          </a:p>
          <a:p>
            <a:pPr lvl="1"/>
            <a:r>
              <a:rPr lang="en-US" altLang="zh-TW" dirty="0" smtClean="0"/>
              <a:t>10 replication, R software </a:t>
            </a:r>
            <a:endParaRPr lang="zh-TW" altLang="en-US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1D66-26B7-4B8D-87E8-0184A4DC1F05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80867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143248"/>
            <a:ext cx="78676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橢圓 6"/>
          <p:cNvSpPr/>
          <p:nvPr/>
        </p:nvSpPr>
        <p:spPr>
          <a:xfrm rot="2315240">
            <a:off x="7452306" y="3425485"/>
            <a:ext cx="642942" cy="12144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714348" y="2071678"/>
            <a:ext cx="8001056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642910" y="2643182"/>
            <a:ext cx="542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Close, due to the constraint on </a:t>
            </a:r>
            <a:r>
              <a:rPr lang="el-GR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altLang="zh-TW" sz="20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~ N(0, </a:t>
            </a:r>
            <a:r>
              <a:rPr lang="el-GR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zh-TW" alt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9849E-A3C1-4B9B-B07E-7DDA0F132E03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85794"/>
            <a:ext cx="80581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876"/>
            <a:ext cx="7800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橢圓 6"/>
          <p:cNvSpPr/>
          <p:nvPr/>
        </p:nvSpPr>
        <p:spPr>
          <a:xfrm rot="2315240">
            <a:off x="7309430" y="3996987"/>
            <a:ext cx="642942" cy="12144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857224" y="1928802"/>
            <a:ext cx="8001056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285720" y="2928934"/>
            <a:ext cx="542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Estimate of </a:t>
            </a:r>
            <a:r>
              <a:rPr lang="en-US" altLang="zh-TW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TW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dirty="0" smtClean="0">
                <a:solidFill>
                  <a:srgbClr val="FF0000"/>
                </a:solidFill>
              </a:rPr>
              <a:t>influenced by each other.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85720" y="3357562"/>
            <a:ext cx="421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All the bias captured by a?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11" name="日期版面配置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8A6F5-8C05-4625-977C-86EF96286F1F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12" name="投影片編號版面配置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Speededness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Time constraint</a:t>
            </a:r>
          </a:p>
          <a:p>
            <a:endParaRPr lang="en-US" altLang="zh-TW" dirty="0"/>
          </a:p>
          <a:p>
            <a:r>
              <a:rPr lang="en-US" altLang="zh-TW" dirty="0" smtClean="0"/>
              <a:t>Violated Local independence 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FCDA1-3472-43D6-B595-DB50A2E03098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85794"/>
            <a:ext cx="80581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00438"/>
            <a:ext cx="77724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文字方塊 5"/>
          <p:cNvSpPr txBox="1"/>
          <p:nvPr/>
        </p:nvSpPr>
        <p:spPr>
          <a:xfrm>
            <a:off x="214282" y="2928934"/>
            <a:ext cx="4214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TW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= </a:t>
            </a:r>
            <a:r>
              <a:rPr lang="en-US" altLang="zh-TW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TW" sz="28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TW" sz="28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zh-TW" altLang="en-US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8E7F-DA22-4332-A096-E477B59EAF3F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Application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College Entrance Examination Center</a:t>
            </a:r>
          </a:p>
          <a:p>
            <a:pPr lvl="1"/>
            <a:r>
              <a:rPr lang="en-US" altLang="zh-TW" dirty="0" smtClean="0"/>
              <a:t>Some points are deducted for each incorrect answer.  Less to </a:t>
            </a:r>
            <a:r>
              <a:rPr lang="en-US" altLang="zh-TW" dirty="0" smtClean="0"/>
              <a:t>guess</a:t>
            </a:r>
            <a:r>
              <a:rPr lang="en-US" altLang="zh-TW" dirty="0" smtClean="0"/>
              <a:t>…?</a:t>
            </a:r>
          </a:p>
          <a:p>
            <a:r>
              <a:rPr lang="en-US" altLang="zh-TW" dirty="0" smtClean="0"/>
              <a:t>Local dependence among harder items</a:t>
            </a:r>
          </a:p>
          <a:p>
            <a:pPr lvl="1"/>
            <a:r>
              <a:rPr lang="en-US" altLang="zh-TW" dirty="0" smtClean="0"/>
              <a:t>2PL</a:t>
            </a:r>
          </a:p>
          <a:p>
            <a:pPr lvl="1"/>
            <a:r>
              <a:rPr lang="en-US" altLang="zh-TW" dirty="0" smtClean="0"/>
              <a:t>MIRT with the 8 most difficult items </a:t>
            </a:r>
          </a:p>
          <a:p>
            <a:pPr lvl="1"/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357290" y="485776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2PL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MIRT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Log </a:t>
                      </a:r>
                      <a:r>
                        <a:rPr lang="en-US" altLang="zh-TW" dirty="0" err="1" smtClean="0"/>
                        <a:t>liklihood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-12,907.103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-12,886.105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AIC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25,918.207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25,894.211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2D2D-25F1-45EE-916E-61FFEAD83DFA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" y="2400300"/>
            <a:ext cx="80581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7715272" y="3500438"/>
            <a:ext cx="928694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7715272" y="3929066"/>
            <a:ext cx="928694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7715272" y="4214818"/>
            <a:ext cx="928694" cy="142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7715272" y="3714752"/>
            <a:ext cx="928694" cy="142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5572132" y="3143248"/>
            <a:ext cx="57150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5072066" y="2786058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0B050"/>
                </a:solidFill>
              </a:rPr>
              <a:t>Number of parameters</a:t>
            </a:r>
            <a:endParaRPr lang="zh-TW" altLang="en-US" sz="2000" dirty="0">
              <a:solidFill>
                <a:srgbClr val="00B050"/>
              </a:solidFill>
            </a:endParaRPr>
          </a:p>
        </p:txBody>
      </p:sp>
      <p:sp>
        <p:nvSpPr>
          <p:cNvPr id="11" name="日期版面配置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45B2-659D-4033-8302-76935E892298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12" name="投影片編號版面配置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642918"/>
            <a:ext cx="511719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橢圓 4"/>
          <p:cNvSpPr/>
          <p:nvPr/>
        </p:nvSpPr>
        <p:spPr>
          <a:xfrm rot="2315240">
            <a:off x="5362825" y="1642592"/>
            <a:ext cx="1336292" cy="1858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3214678" y="1000108"/>
            <a:ext cx="5500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Positive correlation at high ability.</a:t>
            </a:r>
            <a:br>
              <a:rPr lang="en-US" altLang="zh-TW" sz="2000" dirty="0" smtClean="0">
                <a:solidFill>
                  <a:srgbClr val="FF0000"/>
                </a:solidFill>
              </a:rPr>
            </a:br>
            <a:r>
              <a:rPr lang="en-US" altLang="zh-TW" sz="2000" dirty="0" smtClean="0">
                <a:solidFill>
                  <a:srgbClr val="FF0000"/>
                </a:solidFill>
              </a:rPr>
              <a:t>More difficulty item are skipped by higher ability.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7" name="橢圓 6"/>
          <p:cNvSpPr/>
          <p:nvPr/>
        </p:nvSpPr>
        <p:spPr>
          <a:xfrm>
            <a:off x="3143240" y="2428868"/>
            <a:ext cx="2071702" cy="221457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3143240" y="4643446"/>
            <a:ext cx="5786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0B050"/>
                </a:solidFill>
              </a:rPr>
              <a:t>Zero correlation.</a:t>
            </a:r>
            <a:br>
              <a:rPr lang="en-US" altLang="zh-TW" sz="2000" dirty="0" smtClean="0">
                <a:solidFill>
                  <a:srgbClr val="00B050"/>
                </a:solidFill>
              </a:rPr>
            </a:br>
            <a:r>
              <a:rPr lang="en-US" altLang="zh-TW" sz="2000" dirty="0" smtClean="0">
                <a:solidFill>
                  <a:srgbClr val="00B050"/>
                </a:solidFill>
              </a:rPr>
              <a:t>Speeded term makes little influence on Probability</a:t>
            </a:r>
          </a:p>
          <a:p>
            <a:r>
              <a:rPr lang="en-US" altLang="zh-TW" sz="2000" dirty="0" smtClean="0">
                <a:solidFill>
                  <a:srgbClr val="00B050"/>
                </a:solidFill>
              </a:rPr>
              <a:t>See the bottom row in Figure 1.</a:t>
            </a:r>
            <a:endParaRPr lang="zh-TW" altLang="en-US" sz="2000" dirty="0">
              <a:solidFill>
                <a:srgbClr val="00B050"/>
              </a:solidFill>
            </a:endParaRPr>
          </a:p>
        </p:txBody>
      </p:sp>
      <p:sp>
        <p:nvSpPr>
          <p:cNvPr id="9" name="日期版面配置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4BF2-A2EE-4475-A5E2-D828BEF001CC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38004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736"/>
            <a:ext cx="37719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C7302-B482-4CF5-B170-630FCDC67D8E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3428992" y="4786322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sz="2000" dirty="0" smtClean="0">
                <a:solidFill>
                  <a:srgbClr val="FF0000"/>
                </a:solidFill>
              </a:rPr>
              <a:t>λ</a:t>
            </a:r>
            <a:r>
              <a:rPr lang="en-US" altLang="zh-TW" sz="2000" dirty="0" smtClean="0">
                <a:solidFill>
                  <a:srgbClr val="FF0000"/>
                </a:solidFill>
              </a:rPr>
              <a:t> = mean 0.67, [0.48, 0.95]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000108"/>
            <a:ext cx="37719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D02A2-2314-4F0D-A577-9C66FF502E18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371475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857232"/>
            <a:ext cx="374332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文字方塊 5"/>
          <p:cNvSpPr txBox="1"/>
          <p:nvPr/>
        </p:nvSpPr>
        <p:spPr>
          <a:xfrm>
            <a:off x="1928794" y="485776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TW" sz="24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l-GR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zh-TW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zh-TW" alt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357554" y="4071942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2.5%</a:t>
            </a:r>
            <a:endParaRPr lang="zh-TW" alt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428992" y="307181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97.5%</a:t>
            </a:r>
            <a:endParaRPr lang="zh-TW" alt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7000892" y="3643314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47%</a:t>
            </a:r>
            <a:endParaRPr lang="zh-TW" alt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5357818" y="4857760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All 1000 persons* 26 items</a:t>
            </a:r>
            <a:endParaRPr lang="zh-TW" alt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F96C7-87B2-4F2A-90C0-BFAA55E8569A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857232"/>
            <a:ext cx="37338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直線單箭頭接點 5"/>
          <p:cNvCxnSpPr/>
          <p:nvPr/>
        </p:nvCxnSpPr>
        <p:spPr>
          <a:xfrm rot="10800000">
            <a:off x="6215074" y="4286256"/>
            <a:ext cx="64294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字方塊 6"/>
          <p:cNvSpPr txBox="1"/>
          <p:nvPr/>
        </p:nvSpPr>
        <p:spPr>
          <a:xfrm>
            <a:off x="6858016" y="407194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TW" sz="24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zh-TW" alt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072198" y="185736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zh-TW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zh-TW" alt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直線單箭頭接點 9"/>
          <p:cNvCxnSpPr/>
          <p:nvPr/>
        </p:nvCxnSpPr>
        <p:spPr>
          <a:xfrm rot="10800000">
            <a:off x="5429256" y="2071678"/>
            <a:ext cx="64294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 rot="5400000">
            <a:off x="3072596" y="3213892"/>
            <a:ext cx="371477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4714876" y="107154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0.6</a:t>
            </a:r>
            <a:endParaRPr lang="zh-TW" alt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15" name="右大括弧 14"/>
          <p:cNvSpPr/>
          <p:nvPr/>
        </p:nvSpPr>
        <p:spPr>
          <a:xfrm rot="5400000">
            <a:off x="5429256" y="4429132"/>
            <a:ext cx="500066" cy="1071570"/>
          </a:xfrm>
          <a:prstGeom prst="rightBrac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文字方塊 15"/>
          <p:cNvSpPr txBox="1"/>
          <p:nvPr/>
        </p:nvSpPr>
        <p:spPr>
          <a:xfrm>
            <a:off x="5500694" y="5214950"/>
            <a:ext cx="36433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7 item have the probability &lt; 0.6 of getting into cognition.</a:t>
            </a:r>
            <a:endParaRPr lang="zh-TW" alt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17" name="日期版面配置區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14929-122A-418C-AB97-4A7559EDE26D}" type="datetime1">
              <a:rPr lang="zh-TW" altLang="en-US" smtClean="0"/>
              <a:pPr/>
              <a:t>2013/6/3</a:t>
            </a:fld>
            <a:endParaRPr lang="zh-TW" altLang="en-US" dirty="0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928670"/>
            <a:ext cx="36576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橢圓 4"/>
          <p:cNvSpPr/>
          <p:nvPr/>
        </p:nvSpPr>
        <p:spPr>
          <a:xfrm rot="2315240">
            <a:off x="4620217" y="1036268"/>
            <a:ext cx="911868" cy="16192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5072066" y="2500306"/>
            <a:ext cx="36433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</a:rPr>
              <a:t>Coincide with the result of simulation before</a:t>
            </a:r>
            <a:endParaRPr lang="zh-TW" alt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13A07-DDB0-47BC-81E7-9E35D3D74654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 for application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LHL-IRT may capture two effect</a:t>
            </a:r>
          </a:p>
          <a:p>
            <a:pPr lvl="1"/>
            <a:r>
              <a:rPr lang="en-US" altLang="zh-TW" dirty="0" smtClean="0"/>
              <a:t>Time limit</a:t>
            </a:r>
          </a:p>
          <a:p>
            <a:pPr lvl="1"/>
            <a:r>
              <a:rPr lang="en-US" altLang="zh-TW" dirty="0" smtClean="0"/>
              <a:t>Unwillingness to guess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4606D-8C93-474E-BC83-3EF10DF4DB50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29</a:t>
            </a:fld>
            <a:endParaRPr lang="zh-TW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IRT-CG (Continuous Guessing)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Cao and Stokes (2008)</a:t>
            </a:r>
          </a:p>
          <a:p>
            <a:r>
              <a:rPr lang="en-US" altLang="zh-TW" dirty="0" smtClean="0"/>
              <a:t>Mixture </a:t>
            </a:r>
            <a:r>
              <a:rPr lang="en-US" altLang="zh-TW" dirty="0" smtClean="0"/>
              <a:t>of two-parameter IRT</a:t>
            </a:r>
          </a:p>
          <a:p>
            <a:endParaRPr lang="en-US" altLang="zh-TW" dirty="0"/>
          </a:p>
          <a:p>
            <a:r>
              <a:rPr lang="en-US" altLang="zh-TW" dirty="0" smtClean="0"/>
              <a:t>Motivated and unmotivated classes in low stakes test</a:t>
            </a:r>
          </a:p>
          <a:p>
            <a:endParaRPr lang="en-US" altLang="zh-TW" dirty="0"/>
          </a:p>
          <a:p>
            <a:r>
              <a:rPr lang="en-US" altLang="zh-TW" dirty="0" smtClean="0"/>
              <a:t>Location parameters are allowed to differ between the two classes.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B0AB5-94C3-4D89-8FD6-8909F994E37C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3</a:t>
            </a:fld>
            <a:endParaRPr lang="zh-TW" altLang="en-US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365104"/>
            <a:ext cx="472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Discussion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Recovery well through the Bayesian procedure</a:t>
            </a:r>
          </a:p>
          <a:p>
            <a:r>
              <a:rPr lang="en-US" altLang="zh-TW" dirty="0" smtClean="0"/>
              <a:t>Not only for the LHL scenario</a:t>
            </a:r>
          </a:p>
          <a:p>
            <a:pPr lvl="1"/>
            <a:r>
              <a:rPr lang="en-US" altLang="zh-TW" dirty="0" smtClean="0"/>
              <a:t>Degree of lacking motivation in a low-stake test</a:t>
            </a:r>
          </a:p>
          <a:p>
            <a:pPr lvl="1"/>
            <a:r>
              <a:rPr lang="en-US" altLang="zh-TW" dirty="0" smtClean="0"/>
              <a:t>Unwilling to guess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Two classes of speeded model</a:t>
            </a:r>
          </a:p>
          <a:p>
            <a:pPr lvl="1"/>
            <a:r>
              <a:rPr lang="en-US" altLang="zh-TW" dirty="0" smtClean="0"/>
              <a:t>Answered by item ordering</a:t>
            </a:r>
          </a:p>
          <a:p>
            <a:pPr lvl="1"/>
            <a:r>
              <a:rPr lang="en-US" altLang="zh-TW" dirty="0" smtClean="0"/>
              <a:t>ordered by difficulty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7A5F-7A9E-4372-9DE0-966EF1319ADF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Discussion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Circumstance 1</a:t>
            </a:r>
          </a:p>
          <a:p>
            <a:pPr lvl="1"/>
            <a:r>
              <a:rPr lang="en-US" altLang="zh-TW" dirty="0" smtClean="0"/>
              <a:t>A test without relatively difficult items appearing before some easier items.</a:t>
            </a:r>
          </a:p>
          <a:p>
            <a:pPr lvl="2"/>
            <a:r>
              <a:rPr lang="en-US" altLang="zh-TW" dirty="0" smtClean="0"/>
              <a:t>IRT-GPC, HYBRID, IRT-CG</a:t>
            </a:r>
          </a:p>
          <a:p>
            <a:r>
              <a:rPr lang="en-US" altLang="zh-TW" dirty="0" smtClean="0"/>
              <a:t>Circumstance 2</a:t>
            </a:r>
            <a:endParaRPr lang="en-US" altLang="zh-TW" dirty="0"/>
          </a:p>
          <a:p>
            <a:pPr lvl="1"/>
            <a:r>
              <a:rPr lang="en-US" altLang="zh-TW" dirty="0" smtClean="0"/>
              <a:t>A test with several parts of questions which are ordered by difficulty within each part.</a:t>
            </a:r>
          </a:p>
          <a:p>
            <a:pPr lvl="2"/>
            <a:r>
              <a:rPr lang="en-US" altLang="zh-TW" dirty="0" smtClean="0"/>
              <a:t>LHL-IRT, IRT-DG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C530-B902-4BE1-BE82-66AA5DB7A447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Discussion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Strong assumption</a:t>
            </a:r>
          </a:p>
          <a:p>
            <a:pPr lvl="1"/>
            <a:r>
              <a:rPr lang="en-US" altLang="zh-TW" dirty="0" smtClean="0"/>
              <a:t>The same </a:t>
            </a:r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zh-TW" dirty="0" smtClean="0"/>
              <a:t> for all persons </a:t>
            </a:r>
          </a:p>
          <a:p>
            <a:pPr lvl="1"/>
            <a:r>
              <a:rPr lang="en-US" altLang="zh-TW" dirty="0" smtClean="0"/>
              <a:t>not allowing for guessing</a:t>
            </a:r>
          </a:p>
          <a:p>
            <a:pPr lvl="1"/>
            <a:endParaRPr lang="en-US" altLang="zh-TW" dirty="0"/>
          </a:p>
          <a:p>
            <a:pPr lvl="1"/>
            <a:r>
              <a:rPr lang="en-US" altLang="zh-TW" dirty="0" smtClean="0"/>
              <a:t>Not distinguish between incorrect responses and </a:t>
            </a:r>
            <a:r>
              <a:rPr lang="en-US" altLang="zh-TW" dirty="0" err="1" smtClean="0"/>
              <a:t>nonresponse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(to incorporate the information of </a:t>
            </a:r>
            <a:r>
              <a:rPr lang="en-US" altLang="zh-TW" dirty="0" err="1" smtClean="0"/>
              <a:t>nonresponse</a:t>
            </a:r>
            <a:r>
              <a:rPr lang="en-US" altLang="zh-TW" dirty="0" smtClean="0"/>
              <a:t> into other mechanisms of test </a:t>
            </a:r>
            <a:r>
              <a:rPr lang="en-US" altLang="zh-TW" dirty="0" err="1" smtClean="0"/>
              <a:t>speededness</a:t>
            </a:r>
            <a:r>
              <a:rPr lang="en-US" altLang="zh-TW" dirty="0" smtClean="0"/>
              <a:t>)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BBAF6-A0FF-439B-ACD5-FA95EC0C95A8}" type="datetime1">
              <a:rPr lang="zh-TW" altLang="en-US" smtClean="0"/>
              <a:pPr/>
              <a:t>2013/6/3</a:t>
            </a:fld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32</a:t>
            </a:fld>
            <a:endParaRPr lang="zh-TW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Questions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Why </a:t>
            </a:r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TW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dirty="0" smtClean="0"/>
              <a:t> parameter captured the majority effect of bias?</a:t>
            </a:r>
          </a:p>
          <a:p>
            <a:r>
              <a:rPr lang="en-US" altLang="zh-TW" dirty="0" smtClean="0"/>
              <a:t>How to retain the items to a later period through speeded term</a:t>
            </a:r>
          </a:p>
          <a:p>
            <a:r>
              <a:rPr lang="en-US" altLang="zh-TW" dirty="0" smtClean="0"/>
              <a:t>Compare MIRT with LHL-2PL in empirical data</a:t>
            </a:r>
          </a:p>
          <a:p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zh-TW" dirty="0" smtClean="0"/>
              <a:t> for each person (</a:t>
            </a:r>
            <a:r>
              <a:rPr lang="el-GR" altLang="zh-TW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zh-TW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dirty="0" smtClean="0"/>
              <a:t>) </a:t>
            </a:r>
            <a:endParaRPr lang="en-US" altLang="zh-TW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2C3A-3C6E-4045-B56A-60B4A2DDE907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HYBRID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Yamamoto (1995)</a:t>
            </a:r>
          </a:p>
          <a:p>
            <a:r>
              <a:rPr lang="en-US" altLang="zh-TW" dirty="0" smtClean="0"/>
              <a:t>Answer </a:t>
            </a:r>
            <a:r>
              <a:rPr lang="en-US" altLang="zh-TW" dirty="0" smtClean="0"/>
              <a:t>items according to item ordering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Only affects the end of test items</a:t>
            </a:r>
          </a:p>
          <a:p>
            <a:pPr lvl="1"/>
            <a:r>
              <a:rPr lang="en-US" altLang="zh-TW" dirty="0" smtClean="0"/>
              <a:t> number of affected items differ from </a:t>
            </a:r>
            <a:br>
              <a:rPr lang="en-US" altLang="zh-TW" dirty="0" smtClean="0"/>
            </a:br>
            <a:r>
              <a:rPr lang="en-US" altLang="zh-TW" dirty="0" smtClean="0"/>
              <a:t>person to person</a:t>
            </a:r>
          </a:p>
          <a:p>
            <a:r>
              <a:rPr lang="en-US" altLang="zh-TW" dirty="0" smtClean="0"/>
              <a:t>Examinee-specific </a:t>
            </a:r>
            <a:r>
              <a:rPr lang="en-US" altLang="zh-TW" dirty="0" smtClean="0"/>
              <a:t>threshold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2042-FA29-4537-B263-A036EA744EC8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IRT-GPC (Gradual Process Change)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Goegebeur</a:t>
            </a:r>
            <a:r>
              <a:rPr lang="en-US" altLang="zh-TW" dirty="0" smtClean="0"/>
              <a:t> et al. (2008)</a:t>
            </a:r>
            <a:endParaRPr lang="en-US" altLang="zh-TW" dirty="0" smtClean="0"/>
          </a:p>
          <a:p>
            <a:r>
              <a:rPr lang="en-US" altLang="zh-TW" dirty="0" smtClean="0"/>
              <a:t>Choose to answer only some of remaining ones</a:t>
            </a:r>
          </a:p>
          <a:p>
            <a:r>
              <a:rPr lang="en-US" altLang="zh-TW" dirty="0" smtClean="0"/>
              <a:t>Item with ordering beyond threshold</a:t>
            </a:r>
          </a:p>
          <a:p>
            <a:pPr lvl="1"/>
            <a:r>
              <a:rPr lang="en-US" altLang="zh-TW" dirty="0" smtClean="0"/>
              <a:t>Probability of not solving process</a:t>
            </a:r>
          </a:p>
          <a:p>
            <a:pPr lvl="1"/>
            <a:r>
              <a:rPr lang="en-US" altLang="zh-TW" dirty="0" smtClean="0"/>
              <a:t>Probability of getting into solve process</a:t>
            </a:r>
          </a:p>
          <a:p>
            <a:pPr lvl="1"/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AE34-A2CD-41A1-B291-83487FEF7D48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5</a:t>
            </a:fld>
            <a:endParaRPr lang="zh-TW" alt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941168"/>
            <a:ext cx="75247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IRT-DG (Difficulty-based Guessing)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Cao and Stokes (2008)</a:t>
            </a:r>
            <a:endParaRPr lang="en-US" altLang="zh-TW" dirty="0" smtClean="0"/>
          </a:p>
          <a:p>
            <a:r>
              <a:rPr lang="en-US" altLang="zh-TW" dirty="0" smtClean="0"/>
              <a:t>Low stake test</a:t>
            </a:r>
          </a:p>
          <a:p>
            <a:r>
              <a:rPr lang="en-US" altLang="zh-TW" dirty="0" err="1" smtClean="0"/>
              <a:t>Uncerainty</a:t>
            </a:r>
            <a:r>
              <a:rPr lang="en-US" altLang="zh-TW" dirty="0" smtClean="0"/>
              <a:t> items </a:t>
            </a:r>
            <a:r>
              <a:rPr lang="en-US" altLang="zh-TW" dirty="0" smtClean="0">
                <a:sym typeface="Wingdings" pitchFamily="2" charset="2"/>
              </a:rPr>
              <a:t> guessing</a:t>
            </a:r>
            <a:endParaRPr lang="en-US" altLang="zh-TW" dirty="0" smtClean="0"/>
          </a:p>
          <a:p>
            <a:r>
              <a:rPr lang="en-US" altLang="zh-TW" dirty="0" smtClean="0"/>
              <a:t>The </a:t>
            </a:r>
            <a:r>
              <a:rPr lang="en-US" altLang="zh-TW" dirty="0"/>
              <a:t>d</a:t>
            </a:r>
            <a:r>
              <a:rPr lang="en-US" altLang="zh-TW" dirty="0" smtClean="0"/>
              <a:t>ifference (threshold  - ability) for each person is the same</a:t>
            </a:r>
          </a:p>
          <a:p>
            <a:r>
              <a:rPr lang="en-US" altLang="zh-TW" dirty="0" err="1" smtClean="0"/>
              <a:t>Bejar’s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senario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Certainty = difference (threshold  - ability) </a:t>
            </a:r>
          </a:p>
          <a:p>
            <a:pPr lvl="1"/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DD25-444E-4ADF-BD2B-733E091EA3C5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6</a:t>
            </a:fld>
            <a:endParaRPr lang="zh-TW" altLang="en-US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517232"/>
            <a:ext cx="6915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LHL-IRT (Leave the Harder till Later)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Examinee- specific thresholds</a:t>
            </a:r>
          </a:p>
          <a:p>
            <a:r>
              <a:rPr lang="en-US" altLang="zh-TW" dirty="0" smtClean="0"/>
              <a:t>Threshold are free to be estimated.</a:t>
            </a:r>
          </a:p>
          <a:p>
            <a:r>
              <a:rPr lang="en-US" altLang="zh-TW" dirty="0" smtClean="0"/>
              <a:t>Gradual process of getting into </a:t>
            </a:r>
            <a:r>
              <a:rPr lang="en-US" altLang="zh-TW" smtClean="0"/>
              <a:t>the </a:t>
            </a:r>
            <a:r>
              <a:rPr lang="en-US" altLang="zh-TW" smtClean="0"/>
              <a:t>solving </a:t>
            </a:r>
            <a:r>
              <a:rPr lang="en-US" altLang="zh-TW" dirty="0" smtClean="0"/>
              <a:t>process.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26AEA-9682-4888-B571-B6FA67FADAC5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LHL-IRT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Easier  items first</a:t>
            </a:r>
          </a:p>
          <a:p>
            <a:r>
              <a:rPr lang="en-US" altLang="zh-TW" dirty="0" smtClean="0"/>
              <a:t>Harder items smaller the probability will be attended.</a:t>
            </a:r>
          </a:p>
          <a:p>
            <a:r>
              <a:rPr lang="en-US" altLang="zh-TW" dirty="0"/>
              <a:t> </a:t>
            </a:r>
            <a:r>
              <a:rPr lang="en-US" altLang="zh-TW" dirty="0" smtClean="0"/>
              <a:t>                                                             (1)</a:t>
            </a:r>
          </a:p>
          <a:p>
            <a:endParaRPr lang="en-US" altLang="zh-TW" dirty="0"/>
          </a:p>
          <a:p>
            <a:pPr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                                                                (2)</a:t>
            </a:r>
            <a:endParaRPr lang="zh-TW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357562"/>
            <a:ext cx="4820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7595-58A0-4974-869D-302FE9DAC143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LHL-IRT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 </a:t>
            </a:r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TW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dirty="0" smtClean="0"/>
              <a:t>&lt; </a:t>
            </a:r>
            <a:r>
              <a:rPr lang="el-GR" altLang="zh-TW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zh-TW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dirty="0" smtClean="0"/>
              <a:t>:                            (2PL)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 </a:t>
            </a:r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TW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dirty="0" smtClean="0"/>
              <a:t>&gt; </a:t>
            </a:r>
            <a:r>
              <a:rPr lang="el-GR" altLang="zh-TW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zh-TW" i="1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dirty="0" smtClean="0"/>
              <a:t>:  2PL × </a:t>
            </a:r>
            <a:endParaRPr lang="zh-TW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69" y="1500174"/>
            <a:ext cx="211456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786058"/>
            <a:ext cx="158354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圖表 6"/>
          <p:cNvGraphicFramePr/>
          <p:nvPr/>
        </p:nvGraphicFramePr>
        <p:xfrm>
          <a:off x="2857488" y="3209924"/>
          <a:ext cx="5238750" cy="3648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C7FE-FAC6-4B28-9C39-2C93ED6A1843}" type="datetime1">
              <a:rPr lang="zh-TW" altLang="en-US" smtClean="0"/>
              <a:pPr/>
              <a:t>2013/6/3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56D9-0742-4B36-926F-7154CA6E78B2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792</Words>
  <Application>Microsoft Office PowerPoint</Application>
  <PresentationFormat>On-screen Show (4:3)</PresentationFormat>
  <Paragraphs>243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佈景主題</vt:lpstr>
      <vt:lpstr>A speeded item response model: leave the harder till later</vt:lpstr>
      <vt:lpstr>Speededness</vt:lpstr>
      <vt:lpstr>IRT-CG (Continuous Guessing)</vt:lpstr>
      <vt:lpstr>HYBRID</vt:lpstr>
      <vt:lpstr>IRT-GPC (Gradual Process Change)</vt:lpstr>
      <vt:lpstr>IRT-DG (Difficulty-based Guessing)</vt:lpstr>
      <vt:lpstr>LHL-IRT (Leave the Harder till Later)</vt:lpstr>
      <vt:lpstr>LHL-IRT</vt:lpstr>
      <vt:lpstr>LHL-IRT</vt:lpstr>
      <vt:lpstr>Slide 10</vt:lpstr>
      <vt:lpstr>LHL-IRT</vt:lpstr>
      <vt:lpstr>Note</vt:lpstr>
      <vt:lpstr>Note</vt:lpstr>
      <vt:lpstr>Estimation Procedure</vt:lpstr>
      <vt:lpstr>Slide 15</vt:lpstr>
      <vt:lpstr>Simulation study</vt:lpstr>
      <vt:lpstr>Simulation study</vt:lpstr>
      <vt:lpstr>Slide 18</vt:lpstr>
      <vt:lpstr>Slide 19</vt:lpstr>
      <vt:lpstr>Slide 20</vt:lpstr>
      <vt:lpstr>Application 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Conclusion for application</vt:lpstr>
      <vt:lpstr>Discussion</vt:lpstr>
      <vt:lpstr>Discussion</vt:lpstr>
      <vt:lpstr>Discussion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speeded itm response model: leave the harder till later</dc:title>
  <dc:creator>Five43</dc:creator>
  <cp:lastModifiedBy>HKIEd</cp:lastModifiedBy>
  <cp:revision>187</cp:revision>
  <dcterms:created xsi:type="dcterms:W3CDTF">2013-06-02T03:28:49Z</dcterms:created>
  <dcterms:modified xsi:type="dcterms:W3CDTF">2013-06-03T01:38:03Z</dcterms:modified>
</cp:coreProperties>
</file>