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60" r:id="rId4"/>
    <p:sldId id="261" r:id="rId5"/>
    <p:sldId id="263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2" r:id="rId23"/>
    <p:sldId id="280" r:id="rId24"/>
    <p:sldId id="281" r:id="rId25"/>
    <p:sldId id="283" r:id="rId26"/>
    <p:sldId id="284" r:id="rId27"/>
    <p:sldId id="287" r:id="rId28"/>
    <p:sldId id="258" r:id="rId29"/>
    <p:sldId id="286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6" autoAdjust="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8CAC6-92D8-49F0-956C-AC3E2029DFDB}" type="datetimeFigureOut">
              <a:rPr lang="zh-TW" altLang="en-US" smtClean="0"/>
              <a:t>2013/8/26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F585-0DD6-4D7F-894D-5CA5ABC5E8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55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53F7B-5641-483B-B489-A75A83B2F831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F1DEB-FF12-4413-A233-EFE84BEEC0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77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Select</a:t>
            </a:r>
            <a:r>
              <a:rPr lang="en-US" altLang="zh-TW" baseline="0" dirty="0" smtClean="0"/>
              <a:t> the variable and splitting point that separate the observations into subsets for which the distributions of the outcome variable are most different. </a:t>
            </a:r>
          </a:p>
          <a:p>
            <a:r>
              <a:rPr lang="en-US" altLang="zh-TW" baseline="0" dirty="0" smtClean="0"/>
              <a:t>Produces binary splits only.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1DEB-FF12-4413-A233-EFE84BEEC01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80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1-1Use conditional maximum likelihood</a:t>
            </a:r>
            <a:r>
              <a:rPr lang="en-US" altLang="zh-TW" baseline="0" dirty="0" smtClean="0"/>
              <a:t> approach and can be adapted to other MLE.</a:t>
            </a:r>
          </a:p>
          <a:p>
            <a:pPr marL="0" indent="0">
              <a:buNone/>
            </a:pPr>
            <a:r>
              <a:rPr lang="en-US" altLang="zh-TW" baseline="0" dirty="0" smtClean="0"/>
              <a:t>1-2 Constrain the first item parameter or the sum of all item parameters to zero.</a:t>
            </a:r>
          </a:p>
          <a:p>
            <a:pPr marL="228600" indent="-228600">
              <a:buAutoNum type="arabicParenR"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1DEB-FF12-4413-A233-EFE84BEEC01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76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1DEB-FF12-4413-A233-EFE84BEEC01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90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If a joint</a:t>
            </a:r>
            <a:r>
              <a:rPr lang="en-US" altLang="zh-TW" baseline="0" dirty="0" smtClean="0"/>
              <a:t> parameter estimate is appropriate for the entire sample, the score contributions ordered according to the variable of age won’t fluctuate randomly around the mean of zero.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1DEB-FF12-4413-A233-EFE84BEEC01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41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If a joint</a:t>
            </a:r>
            <a:r>
              <a:rPr lang="en-US" altLang="zh-TW" baseline="0" dirty="0" smtClean="0"/>
              <a:t> parameter estimate is appropriate for the entire sample, the score contributions ordered according to the variable of age won’t fluctuate randomly around the mean of zero.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1DEB-FF12-4413-A233-EFE84BEEC01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41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If a joint</a:t>
            </a:r>
            <a:r>
              <a:rPr lang="en-US" altLang="zh-TW" baseline="0" dirty="0" smtClean="0"/>
              <a:t> parameter estimate is appropriate for the entire sample, the score contributions ordered according to the variable of age won’t fluctuate randomly around the mean of zero.</a:t>
            </a:r>
          </a:p>
          <a:p>
            <a:r>
              <a:rPr lang="zh-TW" altLang="zh-TW" b="1" dirty="0" smtClean="0"/>
              <a:t>歐幾里得範數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F1DEB-FF12-4413-A233-EFE84BEEC01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41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775F93-DC31-4F63-A811-B76DB632B5A5}" type="datetimeFigureOut">
              <a:rPr lang="zh-TW" altLang="en-US" smtClean="0"/>
              <a:pPr/>
              <a:t>2013/8/26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A18F8D-ACD8-4A53-AA50-3892D6D3CF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867208" cy="198974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Rasch trees: A new method for detecting differential item functioning in the Rasch model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1" y="4365105"/>
            <a:ext cx="1656184" cy="432048"/>
          </a:xfrm>
        </p:spPr>
        <p:txBody>
          <a:bodyPr/>
          <a:lstStyle/>
          <a:p>
            <a:r>
              <a:rPr lang="en-US" altLang="zh-TW" dirty="0" err="1" smtClean="0"/>
              <a:t>Carolin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Strobl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141479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53" y="4833395"/>
            <a:ext cx="1152128" cy="138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499992" y="5273009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Julia Kopf</a:t>
            </a:r>
          </a:p>
          <a:p>
            <a:endParaRPr lang="zh-TW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7164288" y="5452789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/>
              <a:t>Achim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Zeileis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9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Computations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424847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 step 2, score test (or termed as Lagrange multiplier test) is used.</a:t>
            </a:r>
          </a:p>
          <a:p>
            <a:pPr lvl="1"/>
            <a:r>
              <a:rPr lang="en-US" altLang="zh-TW" dirty="0" smtClean="0"/>
              <a:t>More efficient</a:t>
            </a:r>
            <a:endParaRPr lang="en-US" altLang="zh-TW" dirty="0"/>
          </a:p>
          <a:p>
            <a:r>
              <a:rPr lang="en-US" altLang="zh-TW" dirty="0" smtClean="0"/>
              <a:t>In step 3, the likelihood ratio test is used.</a:t>
            </a:r>
          </a:p>
          <a:p>
            <a:pPr lvl="1"/>
            <a:r>
              <a:rPr lang="en-US" altLang="zh-TW" dirty="0" smtClean="0"/>
              <a:t>Using different random samples from the same data might yield different values for the optimal cutpoint.</a:t>
            </a:r>
          </a:p>
          <a:p>
            <a:r>
              <a:rPr lang="en-US" altLang="zh-TW" dirty="0" smtClean="0"/>
              <a:t>Advantages of the two-step approach</a:t>
            </a:r>
          </a:p>
          <a:p>
            <a:pPr lvl="1"/>
            <a:r>
              <a:rPr lang="en-US" altLang="zh-TW" dirty="0" smtClean="0"/>
              <a:t>More efficient</a:t>
            </a:r>
          </a:p>
          <a:p>
            <a:pPr lvl="1"/>
            <a:r>
              <a:rPr lang="en-US" altLang="zh-TW" dirty="0" smtClean="0"/>
              <a:t>Avoid variable selection bias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327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US" altLang="zh-TW" dirty="0" smtClean="0"/>
              <a:t>Stopping criteria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en-US" altLang="zh-TW" dirty="0" smtClean="0"/>
              <a:t>Stop when no significant instability with any covariates.</a:t>
            </a:r>
          </a:p>
          <a:p>
            <a:pPr lvl="1"/>
            <a:r>
              <a:rPr lang="en-US" altLang="zh-TW" i="1" dirty="0"/>
              <a:t>p </a:t>
            </a:r>
            <a:r>
              <a:rPr lang="en-US" altLang="zh-TW" dirty="0" smtClean="0"/>
              <a:t>=.05</a:t>
            </a:r>
          </a:p>
          <a:p>
            <a:pPr marL="365760" lvl="1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Stop when sample sizes per node reach the pre-specified minimal node-size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Bonferroni</a:t>
            </a:r>
            <a:r>
              <a:rPr lang="en-US" altLang="zh-TW" dirty="0" smtClean="0"/>
              <a:t> </a:t>
            </a:r>
            <a:r>
              <a:rPr lang="en-US" altLang="zh-TW" dirty="0" smtClean="0"/>
              <a:t>adjustment on the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value 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865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752528"/>
          </a:xfrm>
        </p:spPr>
        <p:txBody>
          <a:bodyPr/>
          <a:lstStyle/>
          <a:p>
            <a:r>
              <a:rPr lang="en-US" altLang="zh-TW" dirty="0" smtClean="0"/>
              <a:t>Compare the Rasch tree with LR</a:t>
            </a:r>
          </a:p>
          <a:p>
            <a:r>
              <a:rPr lang="en-US" altLang="zh-TW" dirty="0" smtClean="0"/>
              <a:t>Criterion</a:t>
            </a:r>
          </a:p>
          <a:p>
            <a:pPr lvl="1"/>
            <a:r>
              <a:rPr lang="en-US" altLang="zh-TW" dirty="0" smtClean="0"/>
              <a:t>Type I error rate and power</a:t>
            </a:r>
          </a:p>
          <a:p>
            <a:pPr lvl="1"/>
            <a:r>
              <a:rPr lang="en-US" altLang="zh-TW" dirty="0" smtClean="0"/>
              <a:t>Root mean squared error (RMSE) of parameter estimation</a:t>
            </a:r>
          </a:p>
          <a:p>
            <a:pPr lvl="1"/>
            <a:r>
              <a:rPr lang="en-US" altLang="zh-TW" dirty="0" smtClean="0"/>
              <a:t>Adjusted Rand index (ARI): the agreement between the true and the recovered partition.</a:t>
            </a:r>
          </a:p>
          <a:p>
            <a:pPr lvl="1"/>
            <a:r>
              <a:rPr lang="en-US" altLang="zh-TW" dirty="0" smtClean="0"/>
              <a:t>Bias, variance and mean squared error (MSE) of cutpoint estimation.</a:t>
            </a:r>
          </a:p>
          <a:p>
            <a:pPr lvl="1"/>
            <a:r>
              <a:rPr lang="en-US" altLang="zh-TW" dirty="0" smtClean="0"/>
              <a:t>Computation time.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62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General settings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en-US" altLang="zh-TW" dirty="0" smtClean="0"/>
              <a:t>5000 replications for each condition</a:t>
            </a:r>
          </a:p>
          <a:p>
            <a:r>
              <a:rPr lang="en-US" altLang="zh-TW" dirty="0" smtClean="0"/>
              <a:t>20 items</a:t>
            </a:r>
          </a:p>
          <a:p>
            <a:r>
              <a:rPr lang="en-US" altLang="zh-TW" dirty="0" smtClean="0"/>
              <a:t>The overall sample size was 500.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68580" indent="0">
              <a:buNone/>
            </a:pP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53072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83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1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n-US" altLang="zh-TW" dirty="0"/>
              <a:t>Settings</a:t>
            </a:r>
          </a:p>
          <a:p>
            <a:pPr lvl="1"/>
            <a:r>
              <a:rPr lang="en-US" altLang="zh-TW" dirty="0" smtClean="0"/>
              <a:t>For the LR test, numeric covariates are split at the median to define the reference and the focus groups.</a:t>
            </a:r>
          </a:p>
          <a:p>
            <a:pPr lvl="1"/>
            <a:r>
              <a:rPr lang="en-US" altLang="zh-TW" dirty="0" smtClean="0"/>
              <a:t>DIF size =1.5</a:t>
            </a:r>
          </a:p>
          <a:p>
            <a:pPr lvl="1"/>
            <a:r>
              <a:rPr lang="en-US" altLang="zh-TW" dirty="0" smtClean="0"/>
              <a:t>Only one covariate (either binary or numeric)</a:t>
            </a:r>
          </a:p>
          <a:p>
            <a:pPr lvl="1"/>
            <a:r>
              <a:rPr lang="en-US" altLang="zh-TW" dirty="0" smtClean="0"/>
              <a:t>Cutpoint location for the numeric covariate is median or 80.</a:t>
            </a:r>
          </a:p>
          <a:p>
            <a:pPr lvl="1"/>
            <a:endParaRPr lang="en-US" altLang="zh-TW" dirty="0" smtClean="0"/>
          </a:p>
          <a:p>
            <a:pPr marL="685800" lvl="2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998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1: Results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651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42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1: Results (Cont.)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7515"/>
            <a:ext cx="81329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9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1: Results (Cont.)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611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0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2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n-US" altLang="zh-TW" dirty="0"/>
              <a:t>Settings</a:t>
            </a:r>
          </a:p>
          <a:p>
            <a:pPr lvl="1"/>
            <a:r>
              <a:rPr lang="en-US" altLang="zh-TW" dirty="0" smtClean="0"/>
              <a:t>DIF size =1.5</a:t>
            </a:r>
          </a:p>
          <a:p>
            <a:pPr lvl="1"/>
            <a:r>
              <a:rPr lang="en-US" altLang="zh-TW" dirty="0" smtClean="0"/>
              <a:t>Only one binary covariate</a:t>
            </a:r>
          </a:p>
          <a:p>
            <a:pPr lvl="1"/>
            <a:r>
              <a:rPr lang="en-US" altLang="zh-TW" dirty="0" smtClean="0"/>
              <a:t>Ability difference: -0.5 and +0.5</a:t>
            </a:r>
          </a:p>
          <a:p>
            <a:pPr lvl="1"/>
            <a:endParaRPr lang="en-US" altLang="zh-TW" dirty="0" smtClean="0"/>
          </a:p>
          <a:p>
            <a:pPr marL="685800" lvl="2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517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2: Results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039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17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792088"/>
          </a:xfrm>
        </p:spPr>
        <p:txBody>
          <a:bodyPr>
            <a:norm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ntroduction to DIF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68052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Most DIF methods are based on the comparison of the item parameter estimates between two or more pre-specified groups.</a:t>
            </a:r>
          </a:p>
          <a:p>
            <a:pPr lvl="1"/>
            <a:r>
              <a:rPr lang="en-US" altLang="zh-TW" dirty="0" smtClean="0"/>
              <a:t>Can be interpreted straightforwardly</a:t>
            </a:r>
          </a:p>
          <a:p>
            <a:pPr lvl="1"/>
            <a:r>
              <a:rPr lang="en-US" altLang="zh-TW" dirty="0" smtClean="0"/>
              <a:t>Cannot rule out the influence from factors that are not pre-identified in analyses.</a:t>
            </a:r>
          </a:p>
          <a:p>
            <a:r>
              <a:rPr lang="en-US" altLang="zh-TW" dirty="0" smtClean="0"/>
              <a:t>The latent class (or mixture) approach (</a:t>
            </a:r>
            <a:r>
              <a:rPr lang="en-US" altLang="zh-TW" dirty="0" err="1" smtClean="0"/>
              <a:t>Rost</a:t>
            </a:r>
            <a:r>
              <a:rPr lang="en-US" altLang="zh-TW" dirty="0" smtClean="0"/>
              <a:t>, 1990)</a:t>
            </a:r>
          </a:p>
          <a:p>
            <a:pPr lvl="1"/>
            <a:r>
              <a:rPr lang="en-US" altLang="zh-TW" dirty="0" smtClean="0"/>
              <a:t>No straightforward interpretation of the resulting groups.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62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182" y="119675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2: Results (cont.)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840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31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3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392488"/>
          </a:xfrm>
        </p:spPr>
        <p:txBody>
          <a:bodyPr>
            <a:normAutofit/>
          </a:bodyPr>
          <a:lstStyle/>
          <a:p>
            <a:r>
              <a:rPr lang="en-US" altLang="zh-TW" dirty="0"/>
              <a:t>Settings</a:t>
            </a:r>
          </a:p>
          <a:p>
            <a:pPr lvl="1"/>
            <a:r>
              <a:rPr lang="en-US" altLang="zh-TW" dirty="0" smtClean="0"/>
              <a:t>DIF size =1.5</a:t>
            </a:r>
          </a:p>
          <a:p>
            <a:pPr lvl="1"/>
            <a:r>
              <a:rPr lang="en-US" altLang="zh-TW" dirty="0" smtClean="0"/>
              <a:t>DIF patterns</a:t>
            </a:r>
          </a:p>
          <a:p>
            <a:pPr lvl="2"/>
            <a:r>
              <a:rPr lang="en-US" altLang="zh-TW" dirty="0" smtClean="0"/>
              <a:t>Binary</a:t>
            </a:r>
          </a:p>
          <a:p>
            <a:pPr lvl="2"/>
            <a:r>
              <a:rPr lang="en-US" altLang="zh-TW" dirty="0" smtClean="0"/>
              <a:t>U-shaped: young and old subjects vs. middle-aged subjects.</a:t>
            </a:r>
          </a:p>
          <a:p>
            <a:pPr lvl="2"/>
            <a:r>
              <a:rPr lang="en-US" altLang="zh-TW" dirty="0" smtClean="0"/>
              <a:t>Interaction between two covariates</a:t>
            </a:r>
          </a:p>
          <a:p>
            <a:pPr lvl="1"/>
            <a:r>
              <a:rPr lang="en-US" altLang="zh-TW" dirty="0" smtClean="0"/>
              <a:t>Cutpoint locations at the medium or 80.</a:t>
            </a:r>
          </a:p>
          <a:p>
            <a:pPr lvl="1"/>
            <a:r>
              <a:rPr lang="en-US" altLang="zh-TW" dirty="0" smtClean="0"/>
              <a:t>For LR test, two levels of the binary covariate or two groups using a median; and </a:t>
            </a:r>
            <a:r>
              <a:rPr lang="en-US" altLang="zh-TW" dirty="0" err="1" smtClean="0"/>
              <a:t>Bonferroni</a:t>
            </a:r>
            <a:r>
              <a:rPr lang="en-US" altLang="zh-TW" dirty="0" smtClean="0"/>
              <a:t> adjustment is used.</a:t>
            </a:r>
          </a:p>
          <a:p>
            <a:pPr lvl="1"/>
            <a:endParaRPr lang="en-US" altLang="zh-TW" dirty="0" smtClean="0"/>
          </a:p>
          <a:p>
            <a:pPr marL="685800" lvl="2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89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3 (Cont.)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39248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Power</a:t>
            </a:r>
            <a:endParaRPr lang="en-US" altLang="zh-TW" dirty="0"/>
          </a:p>
          <a:p>
            <a:pPr lvl="1"/>
            <a:r>
              <a:rPr lang="en-US" altLang="zh-TW" dirty="0" smtClean="0"/>
              <a:t>For LR test: the percentage of replications in which a test for DIF for the two pre-specified groups is sig.</a:t>
            </a:r>
          </a:p>
          <a:p>
            <a:pPr lvl="1"/>
            <a:r>
              <a:rPr lang="en-US" altLang="zh-TW" dirty="0" smtClean="0"/>
              <a:t>For Rasch tree: the percentage of replications in which at least one split is made by the tree.</a:t>
            </a:r>
          </a:p>
          <a:p>
            <a:pPr marL="685800" lvl="2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2554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3: Results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4112"/>
            <a:ext cx="6480720" cy="463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92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681" y="112474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Simulation study 3: Results (cont.)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34052" cy="466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595091" y="2450410"/>
            <a:ext cx="432048" cy="216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Oval 4"/>
          <p:cNvSpPr/>
          <p:nvPr/>
        </p:nvSpPr>
        <p:spPr>
          <a:xfrm>
            <a:off x="4599709" y="2666434"/>
            <a:ext cx="432048" cy="216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Oval 5"/>
          <p:cNvSpPr/>
          <p:nvPr/>
        </p:nvSpPr>
        <p:spPr>
          <a:xfrm>
            <a:off x="4602266" y="3034858"/>
            <a:ext cx="432048" cy="216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586350" y="3403995"/>
            <a:ext cx="432048" cy="216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03848" y="1268760"/>
            <a:ext cx="532859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These should not be called power because a wrong covariate is used.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  <a:endCxn id="3" idx="0"/>
          </p:cNvCxnSpPr>
          <p:nvPr/>
        </p:nvCxnSpPr>
        <p:spPr>
          <a:xfrm flipH="1">
            <a:off x="4811115" y="1915091"/>
            <a:ext cx="1057029" cy="53531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6"/>
          </p:cNvCxnSpPr>
          <p:nvPr/>
        </p:nvCxnSpPr>
        <p:spPr>
          <a:xfrm flipH="1">
            <a:off x="5031757" y="1915091"/>
            <a:ext cx="836387" cy="859355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32040" y="1915091"/>
            <a:ext cx="936105" cy="122777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5034314" y="1915091"/>
            <a:ext cx="833830" cy="159691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55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An empirical example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en-US" altLang="zh-TW" dirty="0" smtClean="0"/>
              <a:t>An online quiz of general knowledge</a:t>
            </a:r>
          </a:p>
          <a:p>
            <a:pPr lvl="1"/>
            <a:r>
              <a:rPr lang="en-US" altLang="zh-TW" dirty="0" smtClean="0"/>
              <a:t>1056 university students enrolled in the federal state of Bavaria</a:t>
            </a:r>
          </a:p>
          <a:p>
            <a:pPr lvl="1"/>
            <a:r>
              <a:rPr lang="en-US" altLang="zh-TW" dirty="0" smtClean="0"/>
              <a:t>History with 9 items</a:t>
            </a:r>
          </a:p>
          <a:p>
            <a:r>
              <a:rPr lang="en-US" altLang="zh-TW" dirty="0" smtClean="0"/>
              <a:t>Use gender and age as covariates</a:t>
            </a:r>
          </a:p>
          <a:p>
            <a:pPr marL="36576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747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5069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764704"/>
            <a:ext cx="4054349" cy="954107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It will be more clear if the figures of different nodes are combined in one figure using different lines to indicate the item difficulty estimates.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6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General comments from Prof. Wang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en-US" altLang="zh-TW" dirty="0" smtClean="0"/>
              <a:t>Should look for methods to make a model identified, not using equal mean difficulty.</a:t>
            </a:r>
          </a:p>
          <a:p>
            <a:r>
              <a:rPr lang="en-US" altLang="zh-TW" dirty="0" smtClean="0"/>
              <a:t>If only an interaction exists and no main effects from grouping members, can this model detect DIF items?</a:t>
            </a:r>
          </a:p>
          <a:p>
            <a:r>
              <a:rPr lang="en-US" altLang="zh-TW" dirty="0" smtClean="0"/>
              <a:t>When more DIF items are in data, analyses on the residuals will be biased and this approach might not be able effectively detect DIF items.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999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Comments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9685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Might not be applicable to long test </a:t>
            </a:r>
            <a:r>
              <a:rPr lang="en-US" altLang="zh-TW" dirty="0" smtClean="0"/>
              <a:t>due to the use of conditional ML</a:t>
            </a:r>
            <a:r>
              <a:rPr lang="en-US" altLang="zh-TW" dirty="0" smtClean="0"/>
              <a:t>.</a:t>
            </a:r>
            <a:endParaRPr lang="en-US" altLang="zh-TW" dirty="0" smtClean="0"/>
          </a:p>
          <a:p>
            <a:r>
              <a:rPr lang="en-US" altLang="zh-TW" dirty="0" err="1" smtClean="0"/>
              <a:t>Bonferroni</a:t>
            </a:r>
            <a:r>
              <a:rPr lang="en-US" altLang="zh-TW" dirty="0" smtClean="0"/>
              <a:t>  </a:t>
            </a:r>
            <a:r>
              <a:rPr lang="en-US" altLang="zh-TW" dirty="0" smtClean="0"/>
              <a:t>adjustment </a:t>
            </a:r>
            <a:r>
              <a:rPr lang="en-US" altLang="zh-TW" dirty="0" smtClean="0"/>
              <a:t>should be always used in Rasch tree.</a:t>
            </a:r>
            <a:endParaRPr lang="en-US" altLang="zh-TW" dirty="0" smtClean="0"/>
          </a:p>
          <a:p>
            <a:r>
              <a:rPr lang="en-US" altLang="zh-TW" dirty="0"/>
              <a:t>This model didn't detect the DIF bias in individual </a:t>
            </a:r>
            <a:r>
              <a:rPr lang="en-US" altLang="zh-TW" dirty="0" smtClean="0"/>
              <a:t>item, and it </a:t>
            </a:r>
            <a:r>
              <a:rPr lang="en-US" altLang="zh-TW" dirty="0" smtClean="0"/>
              <a:t>should be called DTF.</a:t>
            </a:r>
            <a:endParaRPr lang="en-US" altLang="zh-TW" dirty="0"/>
          </a:p>
          <a:p>
            <a:r>
              <a:rPr lang="en-US" altLang="zh-TW" dirty="0" smtClean="0"/>
              <a:t>Why is the </a:t>
            </a:r>
            <a:r>
              <a:rPr lang="en-US" altLang="zh-TW" dirty="0"/>
              <a:t>minimal node-size </a:t>
            </a:r>
            <a:r>
              <a:rPr lang="en-US" altLang="zh-TW" dirty="0" smtClean="0"/>
              <a:t>set </a:t>
            </a:r>
            <a:r>
              <a:rPr lang="en-US" altLang="zh-TW" dirty="0"/>
              <a:t>at </a:t>
            </a:r>
            <a:r>
              <a:rPr lang="en-US" altLang="zh-TW" dirty="0" smtClean="0"/>
              <a:t>20</a:t>
            </a:r>
            <a:r>
              <a:rPr lang="en-US" altLang="zh-TW" dirty="0" smtClean="0"/>
              <a:t>? </a:t>
            </a:r>
            <a:endParaRPr lang="en-US" altLang="zh-TW" dirty="0" smtClean="0"/>
          </a:p>
          <a:p>
            <a:r>
              <a:rPr lang="en-US" altLang="zh-TW" dirty="0"/>
              <a:t>M</a:t>
            </a:r>
            <a:r>
              <a:rPr lang="en-US" altLang="zh-TW" dirty="0" smtClean="0"/>
              <a:t>ixture approach finds covariates</a:t>
            </a:r>
            <a:r>
              <a:rPr lang="en-US" altLang="zh-TW" dirty="0" smtClean="0"/>
              <a:t>/ groups </a:t>
            </a:r>
            <a:r>
              <a:rPr lang="en-US" altLang="zh-TW" dirty="0" smtClean="0"/>
              <a:t>during </a:t>
            </a:r>
            <a:r>
              <a:rPr lang="en-US" altLang="zh-TW" dirty="0"/>
              <a:t>estimation. </a:t>
            </a:r>
            <a:r>
              <a:rPr lang="en-US" altLang="zh-TW" dirty="0" smtClean="0"/>
              <a:t>Thus, it might outperform than the </a:t>
            </a:r>
            <a:r>
              <a:rPr lang="en-US" altLang="zh-TW" dirty="0"/>
              <a:t>proposed approach </a:t>
            </a:r>
            <a:r>
              <a:rPr lang="en-US" altLang="zh-TW" dirty="0" smtClean="0"/>
              <a:t>when </a:t>
            </a:r>
            <a:r>
              <a:rPr lang="en-US" altLang="zh-TW" dirty="0"/>
              <a:t>the membership was </a:t>
            </a:r>
            <a:r>
              <a:rPr lang="en-US" altLang="zh-TW" dirty="0" smtClean="0"/>
              <a:t>unobserved</a:t>
            </a:r>
            <a:r>
              <a:rPr lang="en-US" altLang="zh-TW" dirty="0" smtClean="0"/>
              <a:t>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41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Future studies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r>
              <a:rPr lang="en-US" altLang="zh-TW" dirty="0"/>
              <a:t>Extend its use to other models:</a:t>
            </a:r>
          </a:p>
          <a:p>
            <a:pPr lvl="1"/>
            <a:r>
              <a:rPr lang="en-US" altLang="zh-TW" dirty="0"/>
              <a:t>the partial credit model</a:t>
            </a:r>
          </a:p>
          <a:p>
            <a:pPr lvl="1"/>
            <a:r>
              <a:rPr lang="en-US" altLang="zh-TW" dirty="0"/>
              <a:t>2PL, and 3PL models.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extension to </a:t>
            </a:r>
            <a:r>
              <a:rPr lang="en-US" altLang="zh-TW" dirty="0" err="1"/>
              <a:t>multiway</a:t>
            </a:r>
            <a:r>
              <a:rPr lang="en-US" altLang="zh-TW" dirty="0"/>
              <a:t> splits? </a:t>
            </a:r>
          </a:p>
          <a:p>
            <a:pPr lvl="1"/>
            <a:r>
              <a:rPr lang="en-US" altLang="zh-TW" dirty="0"/>
              <a:t>O’Brien SM (2004). “Cutpoint Selection for Categorizing a Continuous Predictor.” Biometrics, 60, 504–509.</a:t>
            </a:r>
          </a:p>
          <a:p>
            <a:r>
              <a:rPr lang="en-US" altLang="zh-TW" dirty="0"/>
              <a:t>Is it possible used for dimensionality assessment?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22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 new method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89654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Recursively test all groups that can be defined according to (combinations of) the available covariate.</a:t>
            </a:r>
          </a:p>
          <a:p>
            <a:r>
              <a:rPr lang="en-US" altLang="zh-TW" dirty="0" smtClean="0"/>
              <a:t>Model-based recursive partitioning</a:t>
            </a:r>
          </a:p>
          <a:p>
            <a:pPr lvl="1"/>
            <a:r>
              <a:rPr lang="en-US" altLang="zh-TW" dirty="0" smtClean="0"/>
              <a:t>Related to classification and regression trees (CART)</a:t>
            </a:r>
          </a:p>
          <a:p>
            <a:pPr lvl="2"/>
            <a:r>
              <a:rPr lang="en-US" altLang="zh-TW" dirty="0" smtClean="0"/>
              <a:t>makes no assumption about a data-generating function</a:t>
            </a:r>
          </a:p>
          <a:p>
            <a:pPr lvl="2"/>
            <a:r>
              <a:rPr lang="en-US" altLang="zh-TW" dirty="0" smtClean="0"/>
              <a:t>Recursively partitions observations into increasingly smaller subgroups, whose members are increasingly similar in the outcome variable.</a:t>
            </a:r>
          </a:p>
          <a:p>
            <a:pPr lvl="2"/>
            <a:r>
              <a:rPr lang="en-US" altLang="zh-TW" dirty="0" smtClean="0"/>
              <a:t>Data-driven, exploratory approach</a:t>
            </a:r>
          </a:p>
        </p:txBody>
      </p:sp>
    </p:spTree>
    <p:extLst>
      <p:ext uri="{BB962C8B-B14F-4D97-AF65-F5344CB8AC3E}">
        <p14:creationId xmlns:p14="http://schemas.microsoft.com/office/powerpoint/2010/main" val="31037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6777317" cy="4608512"/>
          </a:xfrm>
        </p:spPr>
        <p:txBody>
          <a:bodyPr/>
          <a:lstStyle/>
          <a:p>
            <a:r>
              <a:rPr lang="en-US" altLang="zh-TW" dirty="0"/>
              <a:t>Steps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O</a:t>
            </a:r>
            <a:r>
              <a:rPr lang="en-US" altLang="zh-TW" dirty="0" smtClean="0"/>
              <a:t>ne </a:t>
            </a:r>
            <a:r>
              <a:rPr lang="en-US" altLang="zh-TW" dirty="0"/>
              <a:t>joint Rasch model is fit for all </a:t>
            </a:r>
            <a:r>
              <a:rPr lang="en-US" altLang="zh-TW" dirty="0" smtClean="0"/>
              <a:t>subjects.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I</a:t>
            </a:r>
            <a:r>
              <a:rPr lang="en-US" altLang="zh-TW" dirty="0" smtClean="0"/>
              <a:t>t </a:t>
            </a:r>
            <a:r>
              <a:rPr lang="en-US" altLang="zh-TW" dirty="0"/>
              <a:t>is tested statistically whether the item parameters differ along any of the </a:t>
            </a:r>
            <a:r>
              <a:rPr lang="en-US" altLang="zh-TW" dirty="0" smtClean="0"/>
              <a:t>covariates.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 smtClean="0"/>
              <a:t>Select the splitting variable and the optimal cutpoint that could achieve the maximum partitioned log-likelihood.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 smtClean="0"/>
              <a:t>Split the sample according to step 3’s suggestion.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 smtClean="0"/>
              <a:t>Repeat </a:t>
            </a:r>
            <a:r>
              <a:rPr lang="en-US" altLang="zh-TW" dirty="0"/>
              <a:t>steps </a:t>
            </a:r>
            <a:r>
              <a:rPr lang="en-US" altLang="zh-TW" dirty="0" smtClean="0"/>
              <a:t>1-4 </a:t>
            </a:r>
            <a:r>
              <a:rPr lang="en-US" altLang="zh-TW" dirty="0"/>
              <a:t>until </a:t>
            </a:r>
            <a:r>
              <a:rPr lang="en-US" altLang="zh-TW" dirty="0" smtClean="0"/>
              <a:t>a stopping criterion is reached.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49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Step 1:</a:t>
            </a:r>
            <a:br>
              <a:rPr lang="en-US" altLang="zh-TW" dirty="0" smtClean="0"/>
            </a:br>
            <a:r>
              <a:rPr lang="en-US" altLang="zh-TW" dirty="0" smtClean="0"/>
              <a:t>Estimate item parameters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/>
          <a:lstStyle/>
          <a:p>
            <a:r>
              <a:rPr lang="en-US" altLang="zh-TW" dirty="0" smtClean="0"/>
              <a:t>Use the conditional maximum likelihood</a:t>
            </a:r>
          </a:p>
          <a:p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3600400" cy="9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33243"/>
            <a:ext cx="4752528" cy="90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1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Step 2: Examine parameter instability to split samples</a:t>
            </a:r>
            <a:endParaRPr lang="zh-TW" alt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3" y="2180757"/>
            <a:ext cx="3596122" cy="8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17032"/>
            <a:ext cx="493514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7663" y="3166229"/>
            <a:ext cx="536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Individual contributions to the score function: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7405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0" y="2420888"/>
            <a:ext cx="371515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63539"/>
            <a:ext cx="3852863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36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608" y="629816"/>
            <a:ext cx="7024744" cy="63894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Examine structural change</a:t>
            </a:r>
            <a:endParaRPr lang="zh-TW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>
            <a:normAutofit/>
          </a:bodyPr>
          <a:lstStyle/>
          <a:p>
            <a:pPr lvl="1"/>
            <a:r>
              <a:rPr lang="en-US" altLang="zh-TW" dirty="0" smtClean="0"/>
              <a:t>Use the generalized M-fluctuation tests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r>
              <a:rPr lang="en-US" altLang="zh-TW" dirty="0" smtClean="0"/>
              <a:t>For numeric covariates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For categorical covariates</a:t>
            </a:r>
          </a:p>
          <a:p>
            <a:pPr marL="68580" indent="0">
              <a:buNone/>
            </a:pP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9" y="1988840"/>
            <a:ext cx="683169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78" y="3284984"/>
            <a:ext cx="662758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78" y="5013176"/>
            <a:ext cx="64683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23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Step 3: Select the cutpoint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n-US" altLang="zh-TW" dirty="0" smtClean="0"/>
              <a:t>The partitioned log-likelihood:</a:t>
            </a:r>
          </a:p>
          <a:p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5112568" cy="3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3949201" cy="87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2204864"/>
            <a:ext cx="2808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This formulate does not describe how the proposed method examine more than one </a:t>
            </a:r>
            <a:r>
              <a:rPr lang="en-US" altLang="zh-TW" dirty="0" err="1" smtClean="0">
                <a:solidFill>
                  <a:srgbClr val="FF0000"/>
                </a:solidFill>
              </a:rPr>
              <a:t>cutpoints</a:t>
            </a:r>
            <a:r>
              <a:rPr lang="en-US" altLang="zh-TW" dirty="0" smtClean="0">
                <a:solidFill>
                  <a:srgbClr val="FF0000"/>
                </a:solidFill>
              </a:rPr>
              <a:t> in a single test.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71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853</TotalTime>
  <Words>1090</Words>
  <Application>Microsoft Office PowerPoint</Application>
  <PresentationFormat>On-screen Show (4:3)</PresentationFormat>
  <Paragraphs>139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Austin</vt:lpstr>
      <vt:lpstr>Rasch trees: A new method for detecting differential item functioning in the Rasch model</vt:lpstr>
      <vt:lpstr>Introduction to DIF</vt:lpstr>
      <vt:lpstr>A new method</vt:lpstr>
      <vt:lpstr>PowerPoint Presentation</vt:lpstr>
      <vt:lpstr>Step 1: Estimate item parameters</vt:lpstr>
      <vt:lpstr>Step 2: Examine parameter instability to split samples</vt:lpstr>
      <vt:lpstr>PowerPoint Presentation</vt:lpstr>
      <vt:lpstr>Examine structural change</vt:lpstr>
      <vt:lpstr>Step 3: Select the cutpoint</vt:lpstr>
      <vt:lpstr>Computations</vt:lpstr>
      <vt:lpstr>Stopping criteria</vt:lpstr>
      <vt:lpstr>Simulation study</vt:lpstr>
      <vt:lpstr>General settings</vt:lpstr>
      <vt:lpstr>Simulation study 1</vt:lpstr>
      <vt:lpstr>Simulation study 1: Results</vt:lpstr>
      <vt:lpstr>Simulation study 1: Results (Cont.)</vt:lpstr>
      <vt:lpstr>Simulation study 1: Results (Cont.)</vt:lpstr>
      <vt:lpstr>Simulation study 2</vt:lpstr>
      <vt:lpstr>Simulation study 2: Results</vt:lpstr>
      <vt:lpstr>Simulation study 2: Results (cont.)</vt:lpstr>
      <vt:lpstr>Simulation study 3</vt:lpstr>
      <vt:lpstr>Simulation study 3 (Cont.)</vt:lpstr>
      <vt:lpstr>Simulation study 3: Results</vt:lpstr>
      <vt:lpstr>Simulation study 3: Results (cont.)</vt:lpstr>
      <vt:lpstr>An empirical example</vt:lpstr>
      <vt:lpstr>PowerPoint Presentation</vt:lpstr>
      <vt:lpstr>General comments from Prof. Wang</vt:lpstr>
      <vt:lpstr>Comments</vt:lpstr>
      <vt:lpstr>Future studies</vt:lpstr>
    </vt:vector>
  </TitlesOfParts>
  <Company>HKIEd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HKIEd</dc:creator>
  <cp:lastModifiedBy>HKIEd</cp:lastModifiedBy>
  <cp:revision>120</cp:revision>
  <cp:lastPrinted>2013-08-26T00:55:44Z</cp:lastPrinted>
  <dcterms:created xsi:type="dcterms:W3CDTF">2013-08-23T07:57:58Z</dcterms:created>
  <dcterms:modified xsi:type="dcterms:W3CDTF">2013-08-26T07:04:00Z</dcterms:modified>
</cp:coreProperties>
</file>