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8"/>
  </p:notesMasterIdLst>
  <p:sldIdLst>
    <p:sldId id="256" r:id="rId2"/>
    <p:sldId id="257" r:id="rId3"/>
    <p:sldId id="266" r:id="rId4"/>
    <p:sldId id="267" r:id="rId5"/>
    <p:sldId id="258" r:id="rId6"/>
    <p:sldId id="268" r:id="rId7"/>
    <p:sldId id="269" r:id="rId8"/>
    <p:sldId id="270" r:id="rId9"/>
    <p:sldId id="273" r:id="rId10"/>
    <p:sldId id="271" r:id="rId11"/>
    <p:sldId id="272" r:id="rId12"/>
    <p:sldId id="275" r:id="rId13"/>
    <p:sldId id="259" r:id="rId14"/>
    <p:sldId id="274" r:id="rId15"/>
    <p:sldId id="265" r:id="rId16"/>
    <p:sldId id="276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3BC9E-0947-42B8-A267-F2629628BF01}" type="datetimeFigureOut">
              <a:rPr lang="zh-TW" altLang="en-US" smtClean="0"/>
              <a:t>2011/11/11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FB3F5-70CB-4595-8DA0-23A58B0F4EC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TW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B677ACE-707B-43B2-AE95-4954E7CC549A}" type="datetime1">
              <a:rPr lang="zh-TW" altLang="en-US" smtClean="0"/>
              <a:t>2011/11/11</a:t>
            </a:fld>
            <a:endParaRPr lang="zh-TW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zh-TW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11F1844-9D5C-4223-A91C-F832C66EF94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4F82-70C7-42AB-8073-B6B14BC5D8E2}" type="datetime1">
              <a:rPr lang="zh-TW" altLang="en-US" smtClean="0"/>
              <a:t>2011/11/11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1844-9D5C-4223-A91C-F832C66EF94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B6FD-B4E6-4AEC-A34A-5DCAA5FE6054}" type="datetime1">
              <a:rPr lang="zh-TW" altLang="en-US" smtClean="0"/>
              <a:t>2011/11/11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1844-9D5C-4223-A91C-F832C66EF94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783A390-93CF-416A-A4AF-C8B0F48D8C79}" type="datetime1">
              <a:rPr lang="zh-TW" altLang="en-US" smtClean="0"/>
              <a:t>2011/11/11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1844-9D5C-4223-A91C-F832C66EF94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D012BED-CF13-42F6-B44C-873671209B1A}" type="datetime1">
              <a:rPr lang="zh-TW" altLang="en-US" smtClean="0"/>
              <a:t>2011/11/11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11F1844-9D5C-4223-A91C-F832C66EF94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8F0B2CC-F18E-4B89-A7FC-EF764218A4DD}" type="datetime1">
              <a:rPr lang="zh-TW" altLang="en-US" smtClean="0"/>
              <a:t>2011/11/11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11F1844-9D5C-4223-A91C-F832C66EF94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5F5CD08-230A-4DE6-88A2-97A28EC6D06E}" type="datetime1">
              <a:rPr lang="zh-TW" altLang="en-US" smtClean="0"/>
              <a:t>2011/11/11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11F1844-9D5C-4223-A91C-F832C66EF94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B0E3-F362-4756-AACC-DC4ACD128717}" type="datetime1">
              <a:rPr lang="zh-TW" altLang="en-US" smtClean="0"/>
              <a:t>2011/11/11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1844-9D5C-4223-A91C-F832C66EF94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BB320BC-7E0F-420A-A0D6-4346055BAE35}" type="datetime1">
              <a:rPr lang="zh-TW" altLang="en-US" smtClean="0"/>
              <a:t>2011/11/11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11F1844-9D5C-4223-A91C-F832C66EF94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32BDA4E-705E-4386-A3C1-D633886F8930}" type="datetime1">
              <a:rPr lang="zh-TW" altLang="en-US" smtClean="0"/>
              <a:t>2011/11/11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11F1844-9D5C-4223-A91C-F832C66EF94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zh-TW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C9F0A13-4A9A-4EC5-B536-3A97702EE76E}" type="datetime1">
              <a:rPr lang="zh-TW" altLang="en-US" smtClean="0"/>
              <a:t>2011/11/11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11F1844-9D5C-4223-A91C-F832C66EF94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  <a:p>
            <a:pPr lvl="1" eaLnBrk="1" latinLnBrk="0" hangingPunct="1"/>
            <a:r>
              <a:rPr kumimoji="0" lang="en-US" altLang="zh-TW" smtClean="0"/>
              <a:t>Second level</a:t>
            </a:r>
          </a:p>
          <a:p>
            <a:pPr lvl="2" eaLnBrk="1" latinLnBrk="0" hangingPunct="1"/>
            <a:r>
              <a:rPr kumimoji="0" lang="en-US" altLang="zh-TW" smtClean="0"/>
              <a:t>Third level</a:t>
            </a:r>
          </a:p>
          <a:p>
            <a:pPr lvl="3" eaLnBrk="1" latinLnBrk="0" hangingPunct="1"/>
            <a:r>
              <a:rPr kumimoji="0" lang="en-US" altLang="zh-TW" smtClean="0"/>
              <a:t>Fourth level</a:t>
            </a:r>
          </a:p>
          <a:p>
            <a:pPr lvl="4" eaLnBrk="1" latinLnBrk="0" hangingPunct="1"/>
            <a:r>
              <a:rPr kumimoji="0" lang="en-US" altLang="zh-TW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3AFCC3F-8FE2-4510-B593-F2681F0D4DDB}" type="datetime1">
              <a:rPr lang="zh-TW" altLang="en-US" smtClean="0"/>
              <a:t>2011/11/11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11F1844-9D5C-4223-A91C-F832C66EF94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qtest.dk/main.sw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Using a Theorem by </a:t>
            </a:r>
            <a:r>
              <a:rPr lang="en-US" altLang="zh-TW" dirty="0" smtClean="0"/>
              <a:t>A</a:t>
            </a:r>
            <a:r>
              <a:rPr lang="en-US" altLang="zh-TW" dirty="0" smtClean="0"/>
              <a:t>ndersen and the Dichotomous </a:t>
            </a:r>
            <a:r>
              <a:rPr lang="en-US" altLang="zh-TW" dirty="0" err="1" smtClean="0"/>
              <a:t>R</a:t>
            </a:r>
            <a:r>
              <a:rPr lang="en-US" altLang="zh-TW" dirty="0" err="1" smtClean="0"/>
              <a:t>asch</a:t>
            </a:r>
            <a:r>
              <a:rPr lang="en-US" altLang="zh-TW" dirty="0" smtClean="0"/>
              <a:t> Model to Assess the Presence of Random </a:t>
            </a:r>
            <a:r>
              <a:rPr lang="en-US" altLang="zh-TW" dirty="0" smtClean="0"/>
              <a:t>G</a:t>
            </a:r>
            <a:r>
              <a:rPr lang="en-US" altLang="zh-TW" dirty="0" smtClean="0"/>
              <a:t>uessing in Multiple </a:t>
            </a:r>
            <a:r>
              <a:rPr lang="en-US" altLang="zh-TW" dirty="0" smtClean="0"/>
              <a:t>C</a:t>
            </a:r>
            <a:r>
              <a:rPr lang="en-US" altLang="zh-TW" dirty="0" smtClean="0"/>
              <a:t>hoice </a:t>
            </a:r>
            <a:r>
              <a:rPr lang="en-US" altLang="zh-TW" dirty="0" smtClean="0"/>
              <a:t>I</a:t>
            </a:r>
            <a:r>
              <a:rPr lang="en-US" altLang="zh-TW" dirty="0" smtClean="0"/>
              <a:t>tems</a:t>
            </a:r>
            <a:endParaRPr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005064"/>
            <a:ext cx="8062912" cy="175260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David </a:t>
            </a:r>
            <a:r>
              <a:rPr lang="en-US" altLang="zh-TW" dirty="0" err="1" smtClean="0"/>
              <a:t>Andrich</a:t>
            </a:r>
            <a:endParaRPr lang="en-US" altLang="zh-TW" dirty="0" smtClean="0"/>
          </a:p>
          <a:p>
            <a:r>
              <a:rPr lang="en-US" altLang="zh-TW" dirty="0" smtClean="0"/>
              <a:t>Ida Marais</a:t>
            </a:r>
          </a:p>
          <a:p>
            <a:r>
              <a:rPr lang="en-US" altLang="zh-TW" dirty="0" smtClean="0"/>
              <a:t>Stephen </a:t>
            </a:r>
            <a:r>
              <a:rPr lang="en-US" altLang="zh-TW" dirty="0" err="1" smtClean="0"/>
              <a:t>Humphry</a:t>
            </a:r>
            <a:endParaRPr lang="en-US" altLang="zh-TW" dirty="0" smtClean="0"/>
          </a:p>
          <a:p>
            <a:r>
              <a:rPr lang="en-US" altLang="zh-TW" i="1" dirty="0" smtClean="0"/>
              <a:t>The University of Western Australia</a:t>
            </a:r>
            <a:endParaRPr lang="zh-TW" alt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1844-9D5C-4223-A91C-F832C66EF94C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148064" y="357301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0.27 (set 0.3 as cut value)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419872" y="3671919"/>
            <a:ext cx="1620324" cy="1197241"/>
            <a:chOff x="3419872" y="3671919"/>
            <a:chExt cx="1620324" cy="1197241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3527740" y="3789040"/>
              <a:ext cx="0" cy="1080120"/>
            </a:xfrm>
            <a:prstGeom prst="line">
              <a:avLst/>
            </a:prstGeom>
            <a:ln w="3492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3528028" y="3789040"/>
              <a:ext cx="1512168" cy="0"/>
            </a:xfrm>
            <a:prstGeom prst="line">
              <a:avLst/>
            </a:prstGeom>
            <a:ln w="34925">
              <a:prstDash val="sysDash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3419872" y="3671919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503002"/>
            <a:ext cx="2160240" cy="24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764704"/>
            <a:ext cx="27670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1844-9D5C-4223-A91C-F832C66EF94C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Tailored Analysis of Simulated Data</a:t>
            </a:r>
            <a:endParaRPr lang="zh-TW" alt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542132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96136" y="1772816"/>
            <a:ext cx="3240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dirty="0" smtClean="0"/>
              <a:t>The estimates from the tailored analysis very close to simulated values.</a:t>
            </a:r>
          </a:p>
          <a:p>
            <a:pPr marL="342900" indent="-342900">
              <a:buAutoNum type="arabicPeriod"/>
            </a:pPr>
            <a:endParaRPr lang="en-US" altLang="zh-TW" dirty="0"/>
          </a:p>
          <a:p>
            <a:pPr marL="342900" indent="-342900">
              <a:buAutoNum type="arabicPeriod"/>
            </a:pPr>
            <a:r>
              <a:rPr lang="en-US" altLang="zh-TW" dirty="0" smtClean="0"/>
              <a:t>When the items become difficulty, more dispersion.</a:t>
            </a:r>
          </a:p>
          <a:p>
            <a:pPr marL="342900" indent="-342900">
              <a:buAutoNum type="arabicPeriod"/>
            </a:pPr>
            <a:endParaRPr lang="en-US" altLang="zh-TW" dirty="0"/>
          </a:p>
          <a:p>
            <a:pPr marL="342900" indent="-342900">
              <a:buAutoNum type="arabicPeriod"/>
            </a:pPr>
            <a:r>
              <a:rPr lang="en-US" altLang="zh-TW" dirty="0" smtClean="0"/>
              <a:t>The estimates from the anchor analysis show systematic deviation.</a:t>
            </a:r>
          </a:p>
          <a:p>
            <a:pPr marL="342900" indent="-342900">
              <a:buAutoNum type="arabicPeriod"/>
            </a:pPr>
            <a:endParaRPr lang="zh-TW" altLang="en-US" dirty="0"/>
          </a:p>
        </p:txBody>
      </p:sp>
      <p:sp>
        <p:nvSpPr>
          <p:cNvPr id="9" name="Oval 8"/>
          <p:cNvSpPr/>
          <p:nvPr/>
        </p:nvSpPr>
        <p:spPr>
          <a:xfrm rot="19638930">
            <a:off x="3335678" y="1877468"/>
            <a:ext cx="2160240" cy="588301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Hypothesis Testing of item difficulty changes</a:t>
            </a:r>
            <a:endParaRPr lang="zh-TW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Z statistics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/>
              <a:t>Andersen’s Theorem</a:t>
            </a:r>
          </a:p>
          <a:p>
            <a:pPr lvl="1"/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1844-9D5C-4223-A91C-F832C66EF94C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924944"/>
            <a:ext cx="2047875" cy="704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204864"/>
            <a:ext cx="2314575" cy="619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717032"/>
            <a:ext cx="2232248" cy="576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Left Brace 8"/>
          <p:cNvSpPr/>
          <p:nvPr/>
        </p:nvSpPr>
        <p:spPr>
          <a:xfrm>
            <a:off x="3275856" y="2564904"/>
            <a:ext cx="360040" cy="1440160"/>
          </a:xfrm>
          <a:prstGeom prst="leftBrace">
            <a:avLst/>
          </a:prstGeom>
          <a:ln w="53975" cap="sq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3605" y="5209381"/>
            <a:ext cx="4638675" cy="523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65809" y="5982419"/>
            <a:ext cx="3762375" cy="542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200" dirty="0" smtClean="0"/>
              <a:t>Anchor Analysis of Simulation Data</a:t>
            </a:r>
            <a:endParaRPr lang="zh-TW" alt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Fixed the mean of six easiest items as the mean of them in tailored analysis.</a:t>
            </a:r>
          </a:p>
          <a:p>
            <a:r>
              <a:rPr lang="en-US" altLang="zh-TW" dirty="0" smtClean="0"/>
              <a:t>Full sample with all response (with the presence of random guessing)</a:t>
            </a: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1844-9D5C-4223-A91C-F832C66EF94C}" type="slidenum">
              <a:rPr lang="zh-TW" altLang="en-US" smtClean="0"/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1844-9D5C-4223-A91C-F832C66EF94C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45634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403648" y="1196752"/>
            <a:ext cx="360040" cy="4824536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860032" y="1484784"/>
            <a:ext cx="4032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dirty="0" smtClean="0"/>
              <a:t>The estimates from Tailored is more accurate.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By Z</a:t>
            </a:r>
            <a:r>
              <a:rPr lang="en-US" altLang="zh-TW" baseline="-25000" dirty="0" smtClean="0"/>
              <a:t>T-S</a:t>
            </a:r>
            <a:r>
              <a:rPr lang="en-US" altLang="zh-TW" dirty="0" smtClean="0"/>
              <a:t>, no items showed significant difference. 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By </a:t>
            </a:r>
            <a:r>
              <a:rPr lang="en-US" altLang="zh-TW" dirty="0" smtClean="0"/>
              <a:t>Z</a:t>
            </a:r>
            <a:r>
              <a:rPr lang="en-US" altLang="zh-TW" baseline="-25000" dirty="0" smtClean="0"/>
              <a:t>T-A</a:t>
            </a:r>
            <a:r>
              <a:rPr lang="en-US" altLang="zh-TW" dirty="0" smtClean="0"/>
              <a:t>, 19 of 23 relatively harder items showed significant difference.</a:t>
            </a:r>
            <a:endParaRPr lang="en-US" altLang="zh-TW" dirty="0" smtClean="0"/>
          </a:p>
          <a:p>
            <a:pPr marL="342900" indent="-342900">
              <a:buAutoNum type="arabicPeriod"/>
            </a:pPr>
            <a:endParaRPr lang="en-US" altLang="zh-TW" dirty="0" smtClean="0"/>
          </a:p>
          <a:p>
            <a:pPr marL="342900" indent="-342900">
              <a:buAutoNum type="arabicPeriod"/>
            </a:pPr>
            <a:endParaRPr lang="en-US" altLang="zh-TW" dirty="0"/>
          </a:p>
          <a:p>
            <a:pPr marL="342900" indent="-342900"/>
            <a:r>
              <a:rPr lang="en-US" altLang="zh-TW" dirty="0" smtClean="0"/>
              <a:t>Questions:</a:t>
            </a:r>
          </a:p>
          <a:p>
            <a:pPr marL="342900" indent="-342900">
              <a:buAutoNum type="alphaUcPeriod"/>
            </a:pPr>
            <a:r>
              <a:rPr lang="en-US" altLang="zh-TW" dirty="0" smtClean="0"/>
              <a:t>The estimates from first analysis is more like shrink rather than underestimated</a:t>
            </a:r>
          </a:p>
          <a:p>
            <a:pPr marL="342900" indent="-342900">
              <a:buAutoNum type="alphaUcPeriod"/>
            </a:pPr>
            <a:r>
              <a:rPr lang="en-US" altLang="zh-TW" dirty="0" smtClean="0"/>
              <a:t>The estimates are out of order in all three kind of analysis</a:t>
            </a:r>
            <a:endParaRPr lang="zh-TW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95536" y="2798858"/>
            <a:ext cx="424847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statistical test was constructed to examine whether item estimates are affected by guessing using Andersen’s theorem.</a:t>
            </a:r>
          </a:p>
          <a:p>
            <a:r>
              <a:rPr lang="en-US" altLang="zh-TW" dirty="0" smtClean="0"/>
              <a:t>The tailored analysis recovered the simulation locations.</a:t>
            </a: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1844-9D5C-4223-A91C-F832C66EF94C}" type="slidenum">
              <a:rPr lang="zh-TW" altLang="en-US" smtClean="0"/>
              <a:t>15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Discussion, and Further Research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Impact of guessing on person estimates</a:t>
            </a:r>
          </a:p>
          <a:p>
            <a:r>
              <a:rPr lang="en-US" altLang="zh-TW" dirty="0" smtClean="0"/>
              <a:t>How to decide anchor items </a:t>
            </a:r>
          </a:p>
          <a:p>
            <a:r>
              <a:rPr lang="en-US" altLang="zh-TW" dirty="0" smtClean="0"/>
              <a:t>Test of fit</a:t>
            </a:r>
          </a:p>
          <a:p>
            <a:r>
              <a:rPr lang="en-US" altLang="zh-TW" dirty="0" smtClean="0"/>
              <a:t>The relation of discrimination and guessing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1844-9D5C-4223-A91C-F832C66EF94C}" type="slidenum">
              <a:rPr lang="zh-TW" altLang="en-US" smtClean="0"/>
              <a:t>16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Random Guessing</a:t>
            </a:r>
          </a:p>
          <a:p>
            <a:pPr lvl="1"/>
            <a:r>
              <a:rPr lang="en-US" altLang="zh-TW" dirty="0" smtClean="0"/>
              <a:t>A function of </a:t>
            </a:r>
            <a:r>
              <a:rPr lang="en-US" altLang="zh-TW" i="1" dirty="0" smtClean="0"/>
              <a:t>the proficiency of a person </a:t>
            </a:r>
            <a:r>
              <a:rPr lang="en-US" altLang="zh-TW" dirty="0" smtClean="0"/>
              <a:t>relative to </a:t>
            </a:r>
            <a:r>
              <a:rPr lang="en-US" altLang="zh-TW" i="1" dirty="0" smtClean="0"/>
              <a:t>the difficulty of an item(Waller, 1973, 1976, 1989)</a:t>
            </a:r>
          </a:p>
          <a:p>
            <a:pPr lvl="1"/>
            <a:r>
              <a:rPr lang="en-US" altLang="zh-TW" dirty="0" smtClean="0"/>
              <a:t>Not a property of </a:t>
            </a:r>
            <a:r>
              <a:rPr lang="en-US" altLang="zh-TW" i="1" dirty="0" smtClean="0"/>
              <a:t>an item per se</a:t>
            </a:r>
          </a:p>
          <a:p>
            <a:r>
              <a:rPr lang="en-US" altLang="zh-TW" dirty="0" smtClean="0"/>
              <a:t>Why </a:t>
            </a:r>
            <a:r>
              <a:rPr lang="en-US" altLang="zh-TW" dirty="0" err="1" smtClean="0"/>
              <a:t>Rasch</a:t>
            </a:r>
            <a:r>
              <a:rPr lang="en-US" altLang="zh-TW" dirty="0" smtClean="0"/>
              <a:t>?</a:t>
            </a:r>
          </a:p>
          <a:p>
            <a:pPr lvl="1"/>
            <a:r>
              <a:rPr lang="en-US" altLang="zh-TW" dirty="0" smtClean="0"/>
              <a:t>Independent</a:t>
            </a:r>
          </a:p>
          <a:p>
            <a:pPr lvl="1"/>
            <a:r>
              <a:rPr lang="en-US" altLang="zh-TW" dirty="0" smtClean="0"/>
              <a:t>Simple in adaptive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1844-9D5C-4223-A91C-F832C66EF94C}" type="slidenum">
              <a:rPr lang="zh-TW" altLang="en-US" smtClean="0"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Procedures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First Analysis</a:t>
            </a:r>
            <a:r>
              <a:rPr lang="en-US" altLang="zh-TW" dirty="0" smtClean="0"/>
              <a:t>: Full sample</a:t>
            </a:r>
          </a:p>
          <a:p>
            <a:r>
              <a:rPr lang="en-US" altLang="zh-TW" dirty="0" smtClean="0"/>
              <a:t>Second Analysis (</a:t>
            </a:r>
            <a:r>
              <a:rPr lang="en-US" altLang="zh-TW" b="1" dirty="0" smtClean="0"/>
              <a:t>Tailored Analysis</a:t>
            </a:r>
            <a:r>
              <a:rPr lang="en-US" altLang="zh-TW" dirty="0" smtClean="0"/>
              <a:t>): Subsample which treat some responses as missing; Think about it in CAT environment</a:t>
            </a:r>
          </a:p>
          <a:p>
            <a:r>
              <a:rPr lang="en-US" altLang="zh-TW" dirty="0" smtClean="0"/>
              <a:t>Third Analysis (</a:t>
            </a:r>
            <a:r>
              <a:rPr lang="en-US" altLang="zh-TW" b="1" dirty="0" smtClean="0"/>
              <a:t>Anchored Analysis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1844-9D5C-4223-A91C-F832C66EF94C}" type="slidenum">
              <a:rPr lang="zh-TW" altLang="en-US" smtClean="0"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/>
          <a:lstStyle/>
          <a:p>
            <a:r>
              <a:rPr lang="en-US" altLang="zh-TW" dirty="0" smtClean="0"/>
              <a:t>The Advanced Raven’s Progressive Matrices (ARPM; Raven, 1940)</a:t>
            </a:r>
          </a:p>
          <a:p>
            <a:pPr lvl="1"/>
            <a:r>
              <a:rPr lang="en-US" altLang="zh-TW" dirty="0" smtClean="0"/>
              <a:t>35 items</a:t>
            </a:r>
          </a:p>
          <a:p>
            <a:pPr lvl="1"/>
            <a:r>
              <a:rPr lang="en-US" altLang="zh-TW" dirty="0" smtClean="0"/>
              <a:t>6 to 8 alternatives for each item</a:t>
            </a:r>
          </a:p>
          <a:p>
            <a:pPr lvl="1"/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1844-9D5C-4223-A91C-F832C66EF94C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01008"/>
            <a:ext cx="3456127" cy="276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01008"/>
            <a:ext cx="3384375" cy="274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87624" y="638132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Source: </a:t>
            </a:r>
            <a:r>
              <a:rPr lang="en-US" altLang="zh-TW" dirty="0" smtClean="0">
                <a:hlinkClick r:id="rId4"/>
              </a:rPr>
              <a:t>http://www.iqtest.dk/main.swf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Random Guessing in APRM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1844-9D5C-4223-A91C-F832C66EF94C}" type="slidenum">
              <a:rPr lang="zh-TW" altLang="en-US" smtClean="0"/>
              <a:t>5</a:t>
            </a:fld>
            <a:endParaRPr lang="zh-TW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83568" y="876300"/>
            <a:ext cx="6514713" cy="5981700"/>
            <a:chOff x="683568" y="876300"/>
            <a:chExt cx="6514713" cy="59817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876300"/>
              <a:ext cx="4044950" cy="598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20072" y="908720"/>
              <a:ext cx="1944215" cy="1528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0072" y="2780928"/>
              <a:ext cx="1954292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20072" y="4725144"/>
              <a:ext cx="1978209" cy="15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ectangle 14"/>
          <p:cNvSpPr/>
          <p:nvPr/>
        </p:nvSpPr>
        <p:spPr>
          <a:xfrm>
            <a:off x="1547664" y="908720"/>
            <a:ext cx="360040" cy="5472608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Rectangle 16"/>
          <p:cNvSpPr/>
          <p:nvPr/>
        </p:nvSpPr>
        <p:spPr>
          <a:xfrm>
            <a:off x="2195736" y="908720"/>
            <a:ext cx="1080120" cy="5472608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Random Guessing and </a:t>
            </a:r>
            <a:r>
              <a:rPr lang="en-US" altLang="zh-TW" dirty="0" err="1" smtClean="0"/>
              <a:t>Rasch</a:t>
            </a:r>
            <a:r>
              <a:rPr lang="en-US" altLang="zh-TW" dirty="0" smtClean="0"/>
              <a:t> Model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err="1" smtClean="0"/>
              <a:t>Rasch</a:t>
            </a:r>
            <a:r>
              <a:rPr lang="en-US" altLang="zh-TW" dirty="0" smtClean="0"/>
              <a:t> Model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Guessing -&gt; underestimate of item difficulty</a:t>
            </a:r>
          </a:p>
          <a:p>
            <a:endParaRPr lang="en-US" altLang="zh-TW" dirty="0" smtClean="0"/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Aim: Get more accurate item difficulty estimates.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1844-9D5C-4223-A91C-F832C66EF94C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852936"/>
            <a:ext cx="7416800" cy="603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1844-9D5C-4223-A91C-F832C66EF94C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8776"/>
            <a:ext cx="4536504" cy="650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2120" y="836712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The author proposed that the </a:t>
            </a:r>
            <a:r>
              <a:rPr lang="en-US" altLang="zh-TW" b="1" dirty="0" smtClean="0"/>
              <a:t>Tailored analysis </a:t>
            </a:r>
            <a:r>
              <a:rPr lang="en-US" altLang="zh-TW" dirty="0" smtClean="0"/>
              <a:t>yields more accurate item estimates since it eliminated the response which had guessing.  </a:t>
            </a:r>
            <a:endParaRPr lang="zh-TW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1907704" y="980728"/>
            <a:ext cx="360040" cy="5256584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r>
              <a:rPr lang="en-US" altLang="zh-TW" dirty="0" smtClean="0"/>
              <a:t>Simulation Study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/>
          <a:lstStyle/>
          <a:p>
            <a:r>
              <a:rPr lang="en-US" altLang="zh-TW" dirty="0" smtClean="0"/>
              <a:t>Simulation data was generated based on the APRM empirical data.</a:t>
            </a:r>
          </a:p>
          <a:p>
            <a:r>
              <a:rPr lang="en-US" altLang="zh-TW" dirty="0" smtClean="0"/>
              <a:t>Model for data generation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dirty="0" smtClean="0"/>
              <a:t>w</a:t>
            </a:r>
            <a:r>
              <a:rPr lang="en-US" altLang="zh-TW" dirty="0" smtClean="0"/>
              <a:t>here </a:t>
            </a:r>
            <a:r>
              <a:rPr lang="en-US" altLang="zh-TW" i="1" dirty="0" smtClean="0"/>
              <a:t>y</a:t>
            </a:r>
            <a:r>
              <a:rPr lang="en-US" altLang="zh-TW" dirty="0" smtClean="0"/>
              <a:t> is any positive integer.</a:t>
            </a:r>
          </a:p>
          <a:p>
            <a:pPr lvl="1"/>
            <a:r>
              <a:rPr lang="en-US" altLang="zh-TW" dirty="0" smtClean="0"/>
              <a:t>In the case of APRM and simulated data, </a:t>
            </a:r>
            <a:r>
              <a:rPr lang="en-US" altLang="zh-TW" dirty="0" err="1" smtClean="0"/>
              <a:t>c</a:t>
            </a:r>
            <a:r>
              <a:rPr lang="en-US" altLang="zh-TW" baseline="-25000" dirty="0" err="1" smtClean="0"/>
              <a:t>i</a:t>
            </a:r>
            <a:r>
              <a:rPr lang="en-US" altLang="zh-TW" i="1" dirty="0" smtClean="0"/>
              <a:t>=1/7, y was fixed to 15.</a:t>
            </a:r>
            <a:endParaRPr lang="en-US" altLang="zh-TW" dirty="0" smtClean="0"/>
          </a:p>
          <a:p>
            <a:pPr lvl="1"/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1844-9D5C-4223-A91C-F832C66EF94C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149080"/>
            <a:ext cx="6912768" cy="59983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852936"/>
            <a:ext cx="4876800" cy="438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501008"/>
            <a:ext cx="6191250" cy="45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8524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First Analysis of Simulated Data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1844-9D5C-4223-A91C-F832C66EF94C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97508"/>
            <a:ext cx="4146065" cy="584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92080" y="1700808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This figure is very similar to Figure 1 and  shows that the presence of guessing yields less difficulty than generated values.</a:t>
            </a:r>
            <a:endParaRPr lang="zh-TW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1403648" y="908720"/>
            <a:ext cx="360040" cy="5472608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667</TotalTime>
  <Words>458</Words>
  <Application>Microsoft Office PowerPoint</Application>
  <PresentationFormat>On-screen Show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Verve</vt:lpstr>
      <vt:lpstr>Using a Theorem by Andersen and the Dichotomous Rasch Model to Assess the Presence of Random Guessing in Multiple Choice Items</vt:lpstr>
      <vt:lpstr>Introduction</vt:lpstr>
      <vt:lpstr>Procedures</vt:lpstr>
      <vt:lpstr>Data</vt:lpstr>
      <vt:lpstr>Random Guessing in APRM</vt:lpstr>
      <vt:lpstr>Random Guessing and Rasch Model</vt:lpstr>
      <vt:lpstr>Slide 7</vt:lpstr>
      <vt:lpstr>Simulation Study</vt:lpstr>
      <vt:lpstr>First Analysis of Simulated Data</vt:lpstr>
      <vt:lpstr>Slide 10</vt:lpstr>
      <vt:lpstr>Tailored Analysis of Simulated Data</vt:lpstr>
      <vt:lpstr>Hypothesis Testing of item difficulty changes</vt:lpstr>
      <vt:lpstr>Anchor Analysis of Simulation Data</vt:lpstr>
      <vt:lpstr>Slide 14</vt:lpstr>
      <vt:lpstr>Summary</vt:lpstr>
      <vt:lpstr>Discussion, and Further Research</vt:lpstr>
    </vt:vector>
  </TitlesOfParts>
  <Company>HKIEd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 Theorem by Andersen and the Dichotomous Rasch Model to Assess the Presence of Random Guessing in Multiple Choice Items</dc:title>
  <dc:creator>HKIEd</dc:creator>
  <cp:lastModifiedBy>HKIEd</cp:lastModifiedBy>
  <cp:revision>67</cp:revision>
  <dcterms:created xsi:type="dcterms:W3CDTF">2011-11-10T17:46:55Z</dcterms:created>
  <dcterms:modified xsi:type="dcterms:W3CDTF">2011-11-11T04:54:47Z</dcterms:modified>
</cp:coreProperties>
</file>