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58" r:id="rId4"/>
    <p:sldId id="260" r:id="rId5"/>
    <p:sldId id="261" r:id="rId6"/>
    <p:sldId id="267" r:id="rId7"/>
    <p:sldId id="262" r:id="rId8"/>
    <p:sldId id="263" r:id="rId9"/>
    <p:sldId id="268" r:id="rId10"/>
    <p:sldId id="265" r:id="rId11"/>
    <p:sldId id="264" r:id="rId12"/>
    <p:sldId id="269" r:id="rId13"/>
    <p:sldId id="271" r:id="rId14"/>
    <p:sldId id="266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0AC4B-C0F6-4625-8BEA-6B94DD106DDA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5EC8C-1C0E-4FDF-ABF3-67709E3D80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57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情緒穩定性</a:t>
            </a:r>
            <a:r>
              <a:rPr lang="en-US" altLang="zh-TW" dirty="0" smtClean="0"/>
              <a:t>﹝Neuroticism﹞</a:t>
            </a:r>
          </a:p>
          <a:p>
            <a:r>
              <a:rPr lang="zh-TW" altLang="en-US" dirty="0" smtClean="0"/>
              <a:t>外向性</a:t>
            </a:r>
            <a:r>
              <a:rPr lang="en-US" altLang="zh-TW" dirty="0" smtClean="0"/>
              <a:t>﹝Extraversion﹞</a:t>
            </a:r>
          </a:p>
          <a:p>
            <a:r>
              <a:rPr lang="zh-TW" altLang="en-US" dirty="0" smtClean="0"/>
              <a:t>開放性</a:t>
            </a:r>
            <a:r>
              <a:rPr lang="en-US" altLang="zh-TW" dirty="0" smtClean="0"/>
              <a:t>﹝Openness to Experience﹞</a:t>
            </a:r>
          </a:p>
          <a:p>
            <a:r>
              <a:rPr lang="zh-TW" altLang="en-US" dirty="0" smtClean="0"/>
              <a:t>和善性</a:t>
            </a:r>
            <a:r>
              <a:rPr lang="en-US" altLang="zh-TW" dirty="0" smtClean="0"/>
              <a:t>﹝Agreeableness﹞</a:t>
            </a:r>
          </a:p>
          <a:p>
            <a:r>
              <a:rPr lang="zh-TW" altLang="en-US" dirty="0" smtClean="0"/>
              <a:t>嚴謹自律性</a:t>
            </a:r>
            <a:r>
              <a:rPr lang="en-US" altLang="zh-TW" dirty="0" smtClean="0"/>
              <a:t>﹝Conscientiousness﹞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5EC8C-1C0E-4FDF-ABF3-67709E3D80A9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087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48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13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89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28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16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58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2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28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15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98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6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D9511-B6B9-4A6B-ABD4-5D31351D0E4C}" type="datetimeFigureOut">
              <a:rPr lang="zh-TW" altLang="en-US" smtClean="0"/>
              <a:t>2014/2/26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14650-822A-4724-917A-F95196E3BC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35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Investigating Faking Using a Multilevel Logistic Regression Approach to Measuring Person Fit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28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Graded Response Model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GRM treats the ordered response options as a series </a:t>
            </a:r>
            <a:r>
              <a:rPr lang="en-US" altLang="zh-TW" dirty="0" smtClean="0"/>
              <a:t>of dichotomous </a:t>
            </a:r>
            <a:r>
              <a:rPr lang="en-US" altLang="zh-TW" dirty="0"/>
              <a:t>2PL models.</a:t>
            </a:r>
            <a:endParaRPr lang="en-US" altLang="zh-TW" dirty="0" smtClean="0"/>
          </a:p>
          <a:p>
            <a:r>
              <a:rPr lang="en-US" altLang="zh-TW" dirty="0" smtClean="0"/>
              <a:t>It is helpful to </a:t>
            </a:r>
            <a:r>
              <a:rPr lang="en-US" altLang="zh-TW" dirty="0"/>
              <a:t>determine the point on the scale where faking </a:t>
            </a:r>
            <a:r>
              <a:rPr lang="en-US" altLang="zh-TW" dirty="0" smtClean="0"/>
              <a:t>occurs.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98526"/>
            <a:ext cx="2743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866" y="2420888"/>
            <a:ext cx="19431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3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Example 2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BIG-5 items from the IPIP</a:t>
            </a:r>
          </a:p>
          <a:p>
            <a:pPr lvl="1"/>
            <a:r>
              <a:rPr lang="en-US" altLang="zh-TW" dirty="0" smtClean="0"/>
              <a:t>DV: agreeableness and extraversion</a:t>
            </a:r>
          </a:p>
          <a:p>
            <a:pPr lvl="1"/>
            <a:r>
              <a:rPr lang="en-US" altLang="zh-TW" dirty="0" smtClean="0"/>
              <a:t>Some are </a:t>
            </a:r>
            <a:r>
              <a:rPr lang="en-US" altLang="zh-TW" dirty="0"/>
              <a:t>n</a:t>
            </a:r>
            <a:r>
              <a:rPr lang="en-US" altLang="zh-TW" dirty="0" smtClean="0"/>
              <a:t>egatively worded items</a:t>
            </a:r>
          </a:p>
          <a:p>
            <a:pPr lvl="1"/>
            <a:r>
              <a:rPr lang="en-US" altLang="zh-TW" dirty="0" smtClean="0"/>
              <a:t>Four </a:t>
            </a:r>
            <a:r>
              <a:rPr lang="en-US" altLang="zh-TW" dirty="0" smtClean="0"/>
              <a:t>response options were created</a:t>
            </a:r>
          </a:p>
          <a:p>
            <a:r>
              <a:rPr lang="en-US" altLang="zh-TW" dirty="0" smtClean="0"/>
              <a:t>Two expectation:</a:t>
            </a:r>
          </a:p>
          <a:p>
            <a:pPr lvl="1"/>
            <a:r>
              <a:rPr lang="en-US" altLang="zh-TW" dirty="0" smtClean="0"/>
              <a:t>Conscientiousness versus PRC slope</a:t>
            </a:r>
          </a:p>
          <a:p>
            <a:pPr lvl="1"/>
            <a:r>
              <a:rPr lang="en-US" altLang="zh-TW" dirty="0" smtClean="0"/>
              <a:t>Neuroticism </a:t>
            </a:r>
            <a:r>
              <a:rPr lang="en-US" altLang="zh-TW" dirty="0"/>
              <a:t>versus PRC slope</a:t>
            </a:r>
            <a:endParaRPr lang="en-US" altLang="zh-TW" dirty="0" smtClean="0"/>
          </a:p>
          <a:p>
            <a:r>
              <a:rPr lang="en-US" altLang="zh-TW" dirty="0" err="1" smtClean="0"/>
              <a:t>Multilog</a:t>
            </a:r>
            <a:r>
              <a:rPr lang="en-US" altLang="zh-TW" dirty="0" smtClean="0"/>
              <a:t> </a:t>
            </a:r>
            <a:r>
              <a:rPr lang="en-US" altLang="zh-TW" dirty="0"/>
              <a:t>for IRT </a:t>
            </a:r>
            <a:r>
              <a:rPr lang="en-US" altLang="zh-TW" dirty="0" smtClean="0"/>
              <a:t>analysis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495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48665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49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67" y="1052736"/>
            <a:ext cx="602932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155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09" y="692696"/>
            <a:ext cx="744855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91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52475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57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Example 2 Summary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agreeableness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Negatively worded items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Neuroticism</a:t>
            </a:r>
          </a:p>
          <a:p>
            <a:r>
              <a:rPr lang="en-US" altLang="zh-TW" dirty="0" smtClean="0"/>
              <a:t>For extraversion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DTF (option 1)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Conscientiousness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386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C</a:t>
            </a:r>
            <a:r>
              <a:rPr lang="en-US" altLang="zh-TW" sz="4000" dirty="0" smtClean="0"/>
              <a:t>onclusion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Three major advantages of the MLR</a:t>
            </a:r>
          </a:p>
          <a:p>
            <a:pPr lvl="1"/>
            <a:r>
              <a:rPr lang="en-US" altLang="zh-TW" dirty="0" smtClean="0"/>
              <a:t>A continuous variable for faking</a:t>
            </a:r>
          </a:p>
          <a:p>
            <a:pPr lvl="1"/>
            <a:r>
              <a:rPr lang="en-US" altLang="zh-TW" dirty="0" smtClean="0"/>
              <a:t>A general framework for testing hypotheses about faking</a:t>
            </a:r>
          </a:p>
          <a:p>
            <a:pPr lvl="1"/>
            <a:r>
              <a:rPr lang="en-US" altLang="zh-TW" dirty="0" smtClean="0"/>
              <a:t>A tool for </a:t>
            </a:r>
            <a:r>
              <a:rPr lang="en-US" altLang="zh-TW" dirty="0" err="1" smtClean="0"/>
              <a:t>polytomous</a:t>
            </a:r>
            <a:r>
              <a:rPr lang="en-US" altLang="zh-TW" dirty="0" smtClean="0"/>
              <a:t> data</a:t>
            </a:r>
            <a:endParaRPr lang="en-US" altLang="zh-TW" dirty="0"/>
          </a:p>
          <a:p>
            <a:r>
              <a:rPr lang="en-US" altLang="zh-TW" dirty="0" smtClean="0"/>
              <a:t>Limitations</a:t>
            </a:r>
          </a:p>
          <a:p>
            <a:pPr lvl="1"/>
            <a:r>
              <a:rPr lang="en-US" altLang="zh-TW" dirty="0" smtClean="0"/>
              <a:t>A lack of person fit = faking?</a:t>
            </a:r>
          </a:p>
          <a:p>
            <a:pPr lvl="1"/>
            <a:r>
              <a:rPr lang="en-US" altLang="zh-TW" dirty="0" smtClean="0"/>
              <a:t>How about guessing?</a:t>
            </a:r>
          </a:p>
          <a:p>
            <a:pPr lvl="1"/>
            <a:r>
              <a:rPr lang="en-US" altLang="zh-TW" dirty="0" smtClean="0"/>
              <a:t>The distribution of EB slopes</a:t>
            </a:r>
          </a:p>
          <a:p>
            <a:pPr lvl="1"/>
            <a:r>
              <a:rPr lang="en-US" altLang="zh-TW" dirty="0" smtClean="0"/>
              <a:t>What if the </a:t>
            </a:r>
            <a:r>
              <a:rPr lang="en-US" altLang="zh-TW" dirty="0" smtClean="0"/>
              <a:t>IRT model </a:t>
            </a:r>
            <a:r>
              <a:rPr lang="en-US" altLang="zh-TW" dirty="0" smtClean="0"/>
              <a:t>cannot fit data well?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552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Multilevel logistic regression (MLR)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study adopted the MLR approach (</a:t>
            </a:r>
            <a:r>
              <a:rPr lang="en-US" altLang="zh-TW" dirty="0" err="1" smtClean="0"/>
              <a:t>Reise</a:t>
            </a:r>
            <a:r>
              <a:rPr lang="en-US" altLang="zh-TW" dirty="0" smtClean="0"/>
              <a:t>, 2000) to assess person fit (</a:t>
            </a:r>
            <a:r>
              <a:rPr lang="en-US" altLang="zh-TW" dirty="0" smtClean="0">
                <a:solidFill>
                  <a:srgbClr val="FF0000"/>
                </a:solidFill>
              </a:rPr>
              <a:t>faking?</a:t>
            </a:r>
            <a:r>
              <a:rPr lang="en-US" altLang="zh-TW" dirty="0" smtClean="0"/>
              <a:t>).</a:t>
            </a:r>
          </a:p>
          <a:p>
            <a:pPr lvl="1"/>
            <a:r>
              <a:rPr lang="en-US" altLang="zh-TW" i="1" dirty="0"/>
              <a:t>We are not the first to suggest that person fit indices might indicate </a:t>
            </a:r>
            <a:r>
              <a:rPr lang="en-US" altLang="zh-TW" i="1" dirty="0" smtClean="0"/>
              <a:t>faking (p. 302).</a:t>
            </a:r>
            <a:endParaRPr lang="en-US" altLang="zh-TW" dirty="0" smtClean="0"/>
          </a:p>
          <a:p>
            <a:r>
              <a:rPr lang="en-US" altLang="zh-TW" dirty="0" smtClean="0"/>
              <a:t>Modeling a person slope in the 2PLM, as well as the idea I presented last year.</a:t>
            </a:r>
          </a:p>
          <a:p>
            <a:r>
              <a:rPr lang="en-US" altLang="zh-TW" dirty="0" smtClean="0"/>
              <a:t>A steeper slope indicates a better person fit.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342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ICC Versus PRC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10785"/>
            <a:ext cx="4032448" cy="355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10785"/>
            <a:ext cx="3706359" cy="356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91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MLR and Person Fit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Empirical </a:t>
            </a:r>
            <a:r>
              <a:rPr lang="en-US" altLang="zh-TW" dirty="0"/>
              <a:t>B</a:t>
            </a:r>
            <a:r>
              <a:rPr lang="en-US" altLang="zh-TW" dirty="0" smtClean="0"/>
              <a:t>ayes estimates of slopes</a:t>
            </a:r>
          </a:p>
          <a:p>
            <a:pPr lvl="1"/>
            <a:r>
              <a:rPr lang="en-US" altLang="zh-TW" dirty="0" smtClean="0"/>
              <a:t>summarize </a:t>
            </a:r>
            <a:r>
              <a:rPr lang="en-US" altLang="zh-TW" dirty="0"/>
              <a:t>the overall relationship between the probability of item endorsement and item difficulty </a:t>
            </a:r>
            <a:r>
              <a:rPr lang="en-US" altLang="zh-TW" dirty="0" smtClean="0"/>
              <a:t>for each individual.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3462853" cy="133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9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MLR Person Fit and Faking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Two paradigms: Changing items or changing persons?</a:t>
            </a:r>
          </a:p>
          <a:p>
            <a:r>
              <a:rPr lang="en-US" altLang="zh-TW" dirty="0" smtClean="0"/>
              <a:t>PRCs are similar to random coefficient growth curves.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0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555"/>
            <a:ext cx="7200800" cy="648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3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MLR and Traditional IRT Methods of Investigating Faking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MLR and </a:t>
            </a:r>
            <a:r>
              <a:rPr lang="en-US" altLang="zh-TW" dirty="0" err="1" smtClean="0"/>
              <a:t>lz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correlation of −.65 between </a:t>
            </a:r>
            <a:r>
              <a:rPr lang="en-US" altLang="zh-TW" dirty="0" err="1"/>
              <a:t>lz</a:t>
            </a:r>
            <a:r>
              <a:rPr lang="en-US" altLang="zh-TW" dirty="0"/>
              <a:t> and the MLR-based EB </a:t>
            </a:r>
            <a:r>
              <a:rPr lang="en-US" altLang="zh-TW" dirty="0" smtClean="0"/>
              <a:t>slopes (</a:t>
            </a:r>
            <a:r>
              <a:rPr lang="en-US" altLang="zh-TW" dirty="0" err="1" smtClean="0"/>
              <a:t>Reise</a:t>
            </a:r>
            <a:r>
              <a:rPr lang="en-US" altLang="zh-TW" dirty="0" smtClean="0"/>
              <a:t>, 2000).</a:t>
            </a:r>
          </a:p>
          <a:p>
            <a:pPr lvl="1"/>
            <a:r>
              <a:rPr lang="en-US" altLang="zh-TW" dirty="0" smtClean="0"/>
              <a:t>Item-level and person-level predictors can be incorporated into the PRCs.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MLR approach provides significance tests of slope variance to identify </a:t>
            </a:r>
            <a:r>
              <a:rPr lang="en-US" altLang="zh-TW" dirty="0" smtClean="0"/>
              <a:t>the presence </a:t>
            </a:r>
            <a:r>
              <a:rPr lang="en-US" altLang="zh-TW" dirty="0"/>
              <a:t>of systematic variance in person </a:t>
            </a:r>
            <a:r>
              <a:rPr lang="en-US" altLang="zh-TW" dirty="0" smtClean="0"/>
              <a:t>fit.</a:t>
            </a:r>
          </a:p>
          <a:p>
            <a:r>
              <a:rPr lang="en-US" altLang="zh-TW" dirty="0"/>
              <a:t>MLR and DIF and </a:t>
            </a:r>
            <a:r>
              <a:rPr lang="en-US" altLang="zh-TW" dirty="0" smtClean="0"/>
              <a:t>DTF</a:t>
            </a:r>
          </a:p>
          <a:p>
            <a:pPr lvl="1"/>
            <a:r>
              <a:rPr lang="en-US" altLang="zh-TW" i="1" dirty="0" smtClean="0"/>
              <a:t>u</a:t>
            </a:r>
            <a:r>
              <a:rPr lang="en-US" altLang="zh-TW" baseline="-25000" dirty="0" smtClean="0"/>
              <a:t>0</a:t>
            </a:r>
            <a:r>
              <a:rPr lang="en-US" altLang="zh-TW" i="1" baseline="-25000" dirty="0" smtClean="0"/>
              <a:t>j</a:t>
            </a:r>
            <a:endParaRPr lang="en-US" altLang="zh-TW" i="1" baseline="-25000" dirty="0"/>
          </a:p>
        </p:txBody>
      </p:sp>
    </p:spTree>
    <p:extLst>
      <p:ext uri="{BB962C8B-B14F-4D97-AF65-F5344CB8AC3E}">
        <p14:creationId xmlns:p14="http://schemas.microsoft.com/office/powerpoint/2010/main" val="20922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Example 1</a:t>
            </a:r>
            <a:endParaRPr lang="zh-TW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Mplus</a:t>
            </a:r>
            <a:r>
              <a:rPr lang="en-US" altLang="zh-TW" dirty="0" smtClean="0"/>
              <a:t> for data generation (according to MLR)</a:t>
            </a:r>
          </a:p>
          <a:p>
            <a:r>
              <a:rPr lang="en-US" altLang="zh-TW" dirty="0" smtClean="0"/>
              <a:t>BILOG-MG for IRT analysis</a:t>
            </a:r>
          </a:p>
          <a:p>
            <a:r>
              <a:rPr lang="en-US" altLang="zh-TW" dirty="0" err="1" smtClean="0"/>
              <a:t>Modfit</a:t>
            </a:r>
            <a:r>
              <a:rPr lang="en-US" altLang="zh-TW" dirty="0" smtClean="0"/>
              <a:t> for model checking</a:t>
            </a:r>
          </a:p>
          <a:p>
            <a:r>
              <a:rPr lang="en-US" altLang="zh-TW" dirty="0" smtClean="0"/>
              <a:t>HLM for MLR</a:t>
            </a:r>
          </a:p>
          <a:p>
            <a:pPr lvl="1"/>
            <a:r>
              <a:rPr lang="en-US" altLang="zh-TW" dirty="0"/>
              <a:t>Step 1: the </a:t>
            </a:r>
            <a:r>
              <a:rPr lang="en-US" altLang="zh-TW" dirty="0" smtClean="0"/>
              <a:t>intercept did </a:t>
            </a:r>
            <a:r>
              <a:rPr lang="en-US" altLang="zh-TW" dirty="0"/>
              <a:t>not significantly </a:t>
            </a:r>
            <a:r>
              <a:rPr lang="en-US" altLang="zh-TW" dirty="0" smtClean="0"/>
              <a:t>vary</a:t>
            </a:r>
          </a:p>
          <a:p>
            <a:pPr lvl="1"/>
            <a:r>
              <a:rPr lang="en-US" altLang="zh-TW" dirty="0" smtClean="0"/>
              <a:t>Step 2: a significant variance in slope</a:t>
            </a:r>
          </a:p>
          <a:p>
            <a:pPr lvl="1"/>
            <a:r>
              <a:rPr lang="en-US" altLang="zh-TW" dirty="0"/>
              <a:t>Step 3: motivation to fake was positively related to the item difficulty </a:t>
            </a:r>
            <a:r>
              <a:rPr lang="en-US" altLang="zh-TW" dirty="0" smtClean="0"/>
              <a:t>slope</a:t>
            </a:r>
          </a:p>
          <a:p>
            <a:r>
              <a:rPr lang="en-US" altLang="zh-TW" dirty="0" smtClean="0"/>
              <a:t>Two hierarchical regression analysis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30980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98" y="908720"/>
            <a:ext cx="6429375" cy="567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6451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425</Words>
  <Application>Microsoft Office PowerPoint</Application>
  <PresentationFormat>On-screen Show (4:3)</PresentationFormat>
  <Paragraphs>71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Investigating Faking Using a Multilevel Logistic Regression Approach to Measuring Person Fit</vt:lpstr>
      <vt:lpstr>Multilevel logistic regression (MLR)</vt:lpstr>
      <vt:lpstr>ICC Versus PRC</vt:lpstr>
      <vt:lpstr>MLR and Person Fit</vt:lpstr>
      <vt:lpstr>MLR Person Fit and Faking</vt:lpstr>
      <vt:lpstr>PowerPoint Presentation</vt:lpstr>
      <vt:lpstr>MLR and Traditional IRT Methods of Investigating Faking</vt:lpstr>
      <vt:lpstr>Example 1</vt:lpstr>
      <vt:lpstr>PowerPoint Presentation</vt:lpstr>
      <vt:lpstr>Graded Response Model</vt:lpstr>
      <vt:lpstr>Example 2</vt:lpstr>
      <vt:lpstr>PowerPoint Presentation</vt:lpstr>
      <vt:lpstr>PowerPoint Presentation</vt:lpstr>
      <vt:lpstr>PowerPoint Presentation</vt:lpstr>
      <vt:lpstr>PowerPoint Presentation</vt:lpstr>
      <vt:lpstr>Example 2 Summary</vt:lpstr>
      <vt:lpstr>Conclusion</vt:lpstr>
    </vt:vector>
  </TitlesOfParts>
  <Company>HKIEd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Faking Using a Multilevel Logistic Regression Approach to Measuring Person Fit</dc:title>
  <dc:creator>HKIEd</dc:creator>
  <cp:lastModifiedBy>HKIEd</cp:lastModifiedBy>
  <cp:revision>34</cp:revision>
  <dcterms:created xsi:type="dcterms:W3CDTF">2014-02-21T07:44:11Z</dcterms:created>
  <dcterms:modified xsi:type="dcterms:W3CDTF">2014-02-26T07:30:35Z</dcterms:modified>
</cp:coreProperties>
</file>