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2012/7/11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764704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 Comparison of Methods for Estimating Confidence Intervals for Omega-Squared Effect Size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7406640" cy="1752600"/>
          </a:xfrm>
        </p:spPr>
        <p:txBody>
          <a:bodyPr/>
          <a:lstStyle/>
          <a:p>
            <a:r>
              <a:rPr lang="en-US" altLang="zh-TW" dirty="0" smtClean="0"/>
              <a:t>Finch, W.H.</a:t>
            </a:r>
          </a:p>
          <a:p>
            <a:r>
              <a:rPr lang="en-US" altLang="zh-TW" dirty="0" smtClean="0"/>
              <a:t>French, B.F. 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Distributions</a:t>
            </a:r>
            <a:endParaRPr lang="zh-TW" altLang="en-US" dirty="0">
              <a:latin typeface="Cambria Math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1. Normal</a:t>
            </a:r>
          </a:p>
          <a:p>
            <a:r>
              <a:rPr lang="en-US" altLang="zh-TW" dirty="0" smtClean="0"/>
              <a:t>2. S = 1.75, K = 3.75</a:t>
            </a:r>
          </a:p>
          <a:p>
            <a:r>
              <a:rPr lang="en-US" altLang="zh-TW" dirty="0" smtClean="0"/>
              <a:t>3. S = 1.00, K = 1.50</a:t>
            </a:r>
          </a:p>
          <a:p>
            <a:r>
              <a:rPr lang="en-US" altLang="zh-TW" dirty="0" smtClean="0"/>
              <a:t>4. S = 0.25, K = -0.75</a:t>
            </a:r>
          </a:p>
          <a:p>
            <a:r>
              <a:rPr lang="en-US" altLang="zh-TW" dirty="0" smtClean="0"/>
              <a:t>5. S = 0   , K = 6</a:t>
            </a:r>
          </a:p>
          <a:p>
            <a:r>
              <a:rPr lang="en-US" altLang="zh-TW" dirty="0" smtClean="0"/>
              <a:t>6. S = 2   , K = 6</a:t>
            </a:r>
          </a:p>
          <a:p>
            <a:r>
              <a:rPr lang="en-US" altLang="zh-TW" dirty="0" smtClean="0"/>
              <a:t>7. S = 0   , K = 154.84</a:t>
            </a:r>
          </a:p>
          <a:p>
            <a:r>
              <a:rPr lang="en-US" altLang="zh-TW" dirty="0" smtClean="0"/>
              <a:t>8. S = 0   , K = 4673.8</a:t>
            </a:r>
          </a:p>
          <a:p>
            <a:r>
              <a:rPr lang="en-US" altLang="zh-TW" dirty="0" smtClean="0"/>
              <a:t>S is </a:t>
            </a:r>
            <a:r>
              <a:rPr lang="en-US" altLang="zh-TW" dirty="0" err="1" smtClean="0"/>
              <a:t>skewness</a:t>
            </a:r>
            <a:r>
              <a:rPr lang="en-US" altLang="zh-TW" dirty="0" smtClean="0"/>
              <a:t> and K is kurtosis.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Coverage Rate .925-.975 </a:t>
            </a:r>
            <a:endParaRPr lang="zh-TW" alt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7"/>
            <a:ext cx="5472608" cy="529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30723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Bias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1"/>
            <a:ext cx="6480720" cy="537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4381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-99392"/>
            <a:ext cx="7498080" cy="1143000"/>
          </a:xfrm>
        </p:spPr>
        <p:txBody>
          <a:bodyPr/>
          <a:lstStyle/>
          <a:p>
            <a:r>
              <a:rPr lang="en-US" altLang="zh-TW" dirty="0" smtClean="0"/>
              <a:t>CI width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5"/>
            <a:ext cx="5904656" cy="556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2771800" y="1268760"/>
            <a:ext cx="648072" cy="4968552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364088" y="1268760"/>
            <a:ext cx="648072" cy="4968552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Number of IV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722332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7092280" y="3501008"/>
            <a:ext cx="86409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</a:t>
            </a:r>
            <a:r>
              <a:rPr lang="en-US" altLang="zh-TW" dirty="0" smtClean="0"/>
              <a:t>onclusion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BCA is not the best for omega-squared. </a:t>
            </a:r>
          </a:p>
          <a:p>
            <a:r>
              <a:rPr lang="en-US" altLang="zh-TW" dirty="0" smtClean="0"/>
              <a:t>2. </a:t>
            </a:r>
            <a:r>
              <a:rPr lang="en-US" altLang="zh-TW" dirty="0" smtClean="0"/>
              <a:t>C</a:t>
            </a:r>
            <a:r>
              <a:rPr lang="en-US" altLang="zh-TW" dirty="0" smtClean="0"/>
              <a:t>overage rates were influenced by the inclusion of a second significant variable. </a:t>
            </a:r>
          </a:p>
          <a:p>
            <a:r>
              <a:rPr lang="en-US" altLang="zh-TW" dirty="0" smtClean="0"/>
              <a:t>3. If the data is non-normal, sample size should be larger. </a:t>
            </a:r>
          </a:p>
          <a:p>
            <a:pPr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60648"/>
            <a:ext cx="8229600" cy="6063952"/>
          </a:xfrm>
        </p:spPr>
        <p:txBody>
          <a:bodyPr/>
          <a:lstStyle/>
          <a:p>
            <a:r>
              <a:rPr lang="en-US" altLang="zh-TW" dirty="0" smtClean="0"/>
              <a:t>Omega-squared (   ): a method of assessing the magnitude of experimental effect in ANOVA.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k is the number of treatments</a:t>
            </a:r>
            <a:endParaRPr lang="zh-TW" alt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32656"/>
            <a:ext cx="432048" cy="54574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636912"/>
            <a:ext cx="4666120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Three methods for CI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47800"/>
            <a:ext cx="8388424" cy="5410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1. parametric, non-central-t (NCT) based CI</a:t>
            </a:r>
          </a:p>
          <a:p>
            <a:r>
              <a:rPr lang="en-US" altLang="zh-TW" dirty="0" smtClean="0"/>
              <a:t>Assumptions: a) data are randomly sampled from normal distribution; b) homogeneity of variance; c) independent of observations. </a:t>
            </a:r>
          </a:p>
          <a:p>
            <a:r>
              <a:rPr lang="en-US" altLang="zh-TW" dirty="0" smtClean="0"/>
              <a:t>When H0 is false, the difference between means divided by SE follow a </a:t>
            </a:r>
            <a:r>
              <a:rPr lang="en-US" altLang="zh-TW" dirty="0" err="1" smtClean="0"/>
              <a:t>noncentral</a:t>
            </a:r>
            <a:r>
              <a:rPr lang="en-US" altLang="zh-TW" dirty="0" smtClean="0"/>
              <a:t>-t distribution</a:t>
            </a:r>
          </a:p>
          <a:p>
            <a:r>
              <a:rPr lang="en-US" altLang="zh-TW" dirty="0" err="1" smtClean="0"/>
              <a:t>Df</a:t>
            </a:r>
            <a:r>
              <a:rPr lang="en-US" altLang="zh-TW" dirty="0" smtClean="0"/>
              <a:t> = n1 + n2 -2</a:t>
            </a:r>
          </a:p>
          <a:p>
            <a:r>
              <a:rPr lang="en-US" altLang="zh-TW" dirty="0" err="1" smtClean="0"/>
              <a:t>Noncentrality</a:t>
            </a:r>
            <a:r>
              <a:rPr lang="en-US" altLang="zh-TW" dirty="0" smtClean="0"/>
              <a:t> parameter </a:t>
            </a:r>
            <a:r>
              <a:rPr lang="el-GR" altLang="zh-TW" dirty="0" smtClean="0">
                <a:latin typeface="Cambria"/>
              </a:rPr>
              <a:t>λ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84784"/>
            <a:ext cx="7920880" cy="5373216"/>
          </a:xfrm>
        </p:spPr>
        <p:txBody>
          <a:bodyPr/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Lower limit for </a:t>
            </a:r>
            <a:r>
              <a:rPr lang="el-GR" altLang="zh-TW" dirty="0" smtClean="0">
                <a:latin typeface="Cambria"/>
              </a:rPr>
              <a:t>λ</a:t>
            </a:r>
            <a:r>
              <a:rPr lang="en-US" altLang="zh-TW" dirty="0" smtClean="0">
                <a:latin typeface="Cambria"/>
              </a:rPr>
              <a:t>  is obtained by finding the </a:t>
            </a:r>
            <a:r>
              <a:rPr lang="en-US" altLang="zh-TW" dirty="0" err="1" smtClean="0">
                <a:latin typeface="Cambria"/>
              </a:rPr>
              <a:t>noncentral</a:t>
            </a:r>
            <a:r>
              <a:rPr lang="en-US" altLang="zh-TW" dirty="0" smtClean="0">
                <a:latin typeface="Cambria"/>
              </a:rPr>
              <a:t> parameter whose 1- </a:t>
            </a:r>
            <a:r>
              <a:rPr lang="el-GR" altLang="zh-TW" dirty="0" smtClean="0">
                <a:latin typeface="Cambria"/>
              </a:rPr>
              <a:t>α</a:t>
            </a:r>
            <a:r>
              <a:rPr lang="en-US" altLang="zh-TW" dirty="0" smtClean="0">
                <a:latin typeface="Cambria"/>
              </a:rPr>
              <a:t>/2 </a:t>
            </a:r>
            <a:r>
              <a:rPr lang="en-US" altLang="zh-TW" dirty="0" err="1" smtClean="0">
                <a:latin typeface="Cambria"/>
              </a:rPr>
              <a:t>quantile</a:t>
            </a:r>
            <a:r>
              <a:rPr lang="en-US" altLang="zh-TW" dirty="0" smtClean="0">
                <a:latin typeface="Cambria"/>
              </a:rPr>
              <a:t> is observed t value. </a:t>
            </a:r>
          </a:p>
          <a:p>
            <a:r>
              <a:rPr lang="en-US" altLang="zh-TW" dirty="0" smtClean="0">
                <a:latin typeface="Cambria"/>
              </a:rPr>
              <a:t>Upper limit for </a:t>
            </a:r>
            <a:r>
              <a:rPr lang="el-GR" altLang="zh-TW" dirty="0" smtClean="0">
                <a:latin typeface="Cambria"/>
              </a:rPr>
              <a:t>λ</a:t>
            </a:r>
            <a:r>
              <a:rPr lang="en-US" altLang="zh-TW" dirty="0" smtClean="0">
                <a:latin typeface="Cambria"/>
              </a:rPr>
              <a:t>  is the </a:t>
            </a:r>
            <a:r>
              <a:rPr lang="en-US" altLang="zh-TW" dirty="0" err="1" smtClean="0">
                <a:latin typeface="Cambria"/>
              </a:rPr>
              <a:t>noncentral</a:t>
            </a:r>
            <a:r>
              <a:rPr lang="en-US" altLang="zh-TW" dirty="0" smtClean="0">
                <a:latin typeface="Cambria"/>
              </a:rPr>
              <a:t> parameter whose </a:t>
            </a:r>
            <a:r>
              <a:rPr lang="el-GR" altLang="zh-TW" dirty="0" smtClean="0">
                <a:latin typeface="Cambria"/>
              </a:rPr>
              <a:t>α</a:t>
            </a:r>
            <a:r>
              <a:rPr lang="en-US" altLang="zh-TW" dirty="0" smtClean="0">
                <a:latin typeface="Cambria"/>
              </a:rPr>
              <a:t>/2 </a:t>
            </a:r>
            <a:r>
              <a:rPr lang="en-US" altLang="zh-TW" dirty="0" err="1" smtClean="0">
                <a:latin typeface="Cambria"/>
              </a:rPr>
              <a:t>quantile</a:t>
            </a:r>
            <a:r>
              <a:rPr lang="en-US" altLang="zh-TW" dirty="0" smtClean="0">
                <a:latin typeface="Cambria"/>
              </a:rPr>
              <a:t> is observed t value. </a:t>
            </a:r>
          </a:p>
          <a:p>
            <a:r>
              <a:rPr lang="en-US" altLang="zh-TW" dirty="0" smtClean="0">
                <a:latin typeface="Cambria"/>
              </a:rPr>
              <a:t>Once CI for </a:t>
            </a:r>
            <a:r>
              <a:rPr lang="el-GR" altLang="zh-TW" dirty="0" smtClean="0">
                <a:latin typeface="Cambria"/>
              </a:rPr>
              <a:t>λ</a:t>
            </a:r>
            <a:r>
              <a:rPr lang="en-US" altLang="zh-TW" dirty="0" smtClean="0">
                <a:latin typeface="Cambria"/>
              </a:rPr>
              <a:t> is constructed, CI for </a:t>
            </a:r>
            <a:r>
              <a:rPr lang="el-GR" altLang="zh-TW" dirty="0" smtClean="0">
                <a:latin typeface="Cambria"/>
              </a:rPr>
              <a:t>δ</a:t>
            </a:r>
            <a:r>
              <a:rPr lang="en-US" altLang="zh-TW" dirty="0" smtClean="0">
                <a:latin typeface="Cambria"/>
              </a:rPr>
              <a:t> can be found by simple transformation. 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1872208" cy="113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PERC Bootstrap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07754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Complete the following steps for B times: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1. A sample of size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altLang="zh-TW" sz="18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is randomly selected with replacement from the scores for participants in the first level of the factor, compute the mean and variance. 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2. Complete the first step for participants in the second level of the factor. 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3. ES is calculated from the results in S1 and S2. Denote the estimate by d*. </a:t>
            </a:r>
            <a:endParaRPr lang="zh-TW" altLang="en-US" dirty="0">
              <a:latin typeface="Cambria Math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5987752"/>
          </a:xfrm>
        </p:spPr>
        <p:txBody>
          <a:bodyPr/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4. Rank the B values of d* from low to high. </a:t>
            </a: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5. Lower limit for CI is the B(</a:t>
            </a:r>
            <a:r>
              <a:rPr lang="el-GR" altLang="zh-TW" dirty="0" smtClean="0">
                <a:latin typeface="Cambria"/>
                <a:ea typeface="Cambria Math" pitchFamily="18" charset="0"/>
              </a:rPr>
              <a:t>α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/2)+1 </a:t>
            </a:r>
            <a:r>
              <a:rPr lang="en-US" altLang="zh-TW" dirty="0" err="1" smtClean="0">
                <a:latin typeface="Cambria"/>
                <a:ea typeface="Cambria Math" pitchFamily="18" charset="0"/>
              </a:rPr>
              <a:t>th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 estimate in the rank. </a:t>
            </a:r>
          </a:p>
          <a:p>
            <a:r>
              <a:rPr lang="en-US" altLang="zh-TW" dirty="0" smtClean="0">
                <a:latin typeface="Cambria"/>
                <a:ea typeface="Cambria Math" pitchFamily="18" charset="0"/>
              </a:rPr>
              <a:t>6. Upper limit for CI is the B -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B(</a:t>
            </a:r>
            <a:r>
              <a:rPr lang="el-GR" altLang="zh-TW" dirty="0" smtClean="0">
                <a:latin typeface="Cambria"/>
                <a:ea typeface="Cambria Math" pitchFamily="18" charset="0"/>
              </a:rPr>
              <a:t>α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/2) </a:t>
            </a:r>
            <a:r>
              <a:rPr lang="en-US" altLang="zh-TW" dirty="0" err="1" smtClean="0">
                <a:latin typeface="Cambria"/>
                <a:ea typeface="Cambria Math" pitchFamily="18" charset="0"/>
              </a:rPr>
              <a:t>th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 estimate in the rank. </a:t>
            </a:r>
            <a:endParaRPr lang="zh-TW" altLang="en-US" dirty="0">
              <a:latin typeface="Cambria Math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BCA Bootstrap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r>
              <a:rPr lang="en-US" altLang="zh-TW" dirty="0" smtClean="0">
                <a:latin typeface="Cambria Math" pitchFamily="18" charset="0"/>
              </a:rPr>
              <a:t>1.  </a:t>
            </a:r>
            <a:r>
              <a:rPr lang="en-US" altLang="zh-TW" dirty="0" smtClean="0">
                <a:latin typeface="Cambria Math" pitchFamily="18" charset="0"/>
              </a:rPr>
              <a:t>Calculate P ( percentage of the B values of d* that fall below d), calculate z</a:t>
            </a:r>
            <a:r>
              <a:rPr lang="en-US" altLang="zh-TW" sz="1600" dirty="0" smtClean="0">
                <a:latin typeface="Cambria Math" pitchFamily="18" charset="0"/>
              </a:rPr>
              <a:t>0</a:t>
            </a:r>
            <a:r>
              <a:rPr lang="en-US" altLang="zh-TW" dirty="0" smtClean="0">
                <a:latin typeface="Cambria Math" pitchFamily="18" charset="0"/>
              </a:rPr>
              <a:t>. </a:t>
            </a:r>
          </a:p>
          <a:p>
            <a:r>
              <a:rPr lang="en-US" altLang="zh-TW" dirty="0" smtClean="0">
                <a:latin typeface="Cambria Math" pitchFamily="18" charset="0"/>
              </a:rPr>
              <a:t>2.  d(-</a:t>
            </a:r>
            <a:r>
              <a:rPr lang="en-US" altLang="zh-TW" dirty="0" err="1" smtClean="0">
                <a:latin typeface="Cambria Math" pitchFamily="18" charset="0"/>
              </a:rPr>
              <a:t>i</a:t>
            </a:r>
            <a:r>
              <a:rPr lang="en-US" altLang="zh-TW" dirty="0" smtClean="0">
                <a:latin typeface="Cambria Math" pitchFamily="18" charset="0"/>
              </a:rPr>
              <a:t>) denote a jackknifed value of ES.</a:t>
            </a:r>
          </a:p>
          <a:p>
            <a:r>
              <a:rPr lang="en-US" altLang="zh-TW" dirty="0" smtClean="0">
                <a:latin typeface="Cambria Math" pitchFamily="18" charset="0"/>
              </a:rPr>
              <a:t>3. Calculate the acceleration constant. </a:t>
            </a:r>
          </a:p>
          <a:p>
            <a:endParaRPr lang="zh-TW" altLang="en-US" dirty="0">
              <a:latin typeface="Cambria Math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17032"/>
            <a:ext cx="3019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60648"/>
            <a:ext cx="7746064" cy="640871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4. calculate </a:t>
            </a:r>
            <a:r>
              <a:rPr lang="el-GR" altLang="zh-TW" dirty="0" smtClean="0">
                <a:latin typeface="Cambria"/>
                <a:ea typeface="Cambria Math" pitchFamily="18" charset="0"/>
              </a:rPr>
              <a:t>α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1, percentage of scores in a normal distribution below</a:t>
            </a:r>
          </a:p>
          <a:p>
            <a:endParaRPr lang="en-US" altLang="zh-TW" dirty="0" smtClean="0">
              <a:latin typeface="Cambria"/>
              <a:ea typeface="Cambria Math" pitchFamily="18" charset="0"/>
            </a:endParaRPr>
          </a:p>
          <a:p>
            <a:endParaRPr lang="en-US" altLang="zh-TW" dirty="0" smtClean="0">
              <a:latin typeface="Cambria"/>
              <a:ea typeface="Cambria Math" pitchFamily="18" charset="0"/>
            </a:endParaRPr>
          </a:p>
          <a:p>
            <a:r>
              <a:rPr lang="en-US" altLang="zh-TW" dirty="0" smtClean="0">
                <a:latin typeface="Cambria"/>
                <a:ea typeface="Cambria Math" pitchFamily="18" charset="0"/>
              </a:rPr>
              <a:t>Lower limit is the B(</a:t>
            </a:r>
            <a:r>
              <a:rPr lang="el-GR" altLang="zh-TW" dirty="0" smtClean="0">
                <a:latin typeface="Cambria"/>
                <a:ea typeface="Cambria Math" pitchFamily="18" charset="0"/>
              </a:rPr>
              <a:t>α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1) +1 </a:t>
            </a:r>
            <a:r>
              <a:rPr lang="en-US" altLang="zh-TW" dirty="0" err="1" smtClean="0">
                <a:latin typeface="Cambria"/>
                <a:ea typeface="Cambria Math" pitchFamily="18" charset="0"/>
              </a:rPr>
              <a:t>th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 estimate in the rank. </a:t>
            </a:r>
          </a:p>
          <a:p>
            <a:r>
              <a:rPr lang="en-US" altLang="zh-TW" dirty="0" smtClean="0">
                <a:latin typeface="Cambria"/>
                <a:ea typeface="Cambria Math" pitchFamily="18" charset="0"/>
              </a:rPr>
              <a:t>5. calculate </a:t>
            </a:r>
            <a:r>
              <a:rPr lang="el-GR" altLang="zh-TW" dirty="0" smtClean="0">
                <a:latin typeface="Cambria"/>
                <a:ea typeface="Cambria Math" pitchFamily="18" charset="0"/>
              </a:rPr>
              <a:t>α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2, percentage of scores in a normal distribution below</a:t>
            </a:r>
          </a:p>
          <a:p>
            <a:endParaRPr lang="en-US" altLang="zh-TW" dirty="0" smtClean="0">
              <a:latin typeface="Cambria"/>
              <a:ea typeface="Cambria Math" pitchFamily="18" charset="0"/>
            </a:endParaRPr>
          </a:p>
          <a:p>
            <a:endParaRPr lang="en-US" altLang="zh-TW" dirty="0" smtClean="0">
              <a:latin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</a:rPr>
              <a:t>Upper limit is the B(1-</a:t>
            </a:r>
            <a:r>
              <a:rPr lang="el-GR" altLang="zh-TW" dirty="0" smtClean="0">
                <a:latin typeface="Cambria"/>
                <a:ea typeface="Cambria Math" pitchFamily="18" charset="0"/>
              </a:rPr>
              <a:t> α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2) </a:t>
            </a:r>
            <a:r>
              <a:rPr lang="en-US" altLang="zh-TW" dirty="0" err="1" smtClean="0">
                <a:latin typeface="Cambria"/>
                <a:ea typeface="Cambria Math" pitchFamily="18" charset="0"/>
              </a:rPr>
              <a:t>th</a:t>
            </a:r>
            <a:r>
              <a:rPr lang="en-US" altLang="zh-TW" dirty="0" smtClean="0">
                <a:latin typeface="Cambria"/>
                <a:ea typeface="Cambria Math" pitchFamily="18" charset="0"/>
              </a:rPr>
              <a:t> estimate in the rank. </a:t>
            </a:r>
            <a:endParaRPr lang="zh-TW" altLang="en-US" dirty="0">
              <a:latin typeface="Cambria Math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2066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21088"/>
            <a:ext cx="2295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Manipulate factors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CI methods(3)</a:t>
            </a:r>
          </a:p>
          <a:p>
            <a:r>
              <a:rPr lang="en-US" altLang="zh-TW" dirty="0" smtClean="0"/>
              <a:t>2. population effect size (4)</a:t>
            </a:r>
          </a:p>
          <a:p>
            <a:r>
              <a:rPr lang="en-US" altLang="zh-TW" dirty="0" smtClean="0"/>
              <a:t>3. distribution of DV (8)</a:t>
            </a:r>
          </a:p>
          <a:p>
            <a:r>
              <a:rPr lang="en-US" altLang="zh-TW" dirty="0" smtClean="0"/>
              <a:t>4. group variance homogeneity (4)</a:t>
            </a:r>
          </a:p>
          <a:p>
            <a:r>
              <a:rPr lang="en-US" altLang="zh-TW" dirty="0" smtClean="0"/>
              <a:t>5. number of groups (3)</a:t>
            </a:r>
          </a:p>
          <a:p>
            <a:r>
              <a:rPr lang="en-US" altLang="zh-TW" dirty="0" smtClean="0"/>
              <a:t>6. number of IV (3)</a:t>
            </a:r>
          </a:p>
          <a:p>
            <a:r>
              <a:rPr lang="en-US" altLang="zh-TW" dirty="0" smtClean="0"/>
              <a:t>7. sample size (5)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573</Words>
  <Application>Microsoft Office PowerPoint</Application>
  <PresentationFormat>如螢幕大小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夏至</vt:lpstr>
      <vt:lpstr>A Comparison of Methods for Estimating Confidence Intervals for Omega-Squared Effect Size</vt:lpstr>
      <vt:lpstr>投影片 2</vt:lpstr>
      <vt:lpstr>Three methods for CI</vt:lpstr>
      <vt:lpstr>投影片 4</vt:lpstr>
      <vt:lpstr>PERC Bootstrap </vt:lpstr>
      <vt:lpstr>投影片 6</vt:lpstr>
      <vt:lpstr>BCA Bootstrap</vt:lpstr>
      <vt:lpstr>投影片 8</vt:lpstr>
      <vt:lpstr>Manipulate factors</vt:lpstr>
      <vt:lpstr>Distributions</vt:lpstr>
      <vt:lpstr>Coverage Rate .925-.975 </vt:lpstr>
      <vt:lpstr>投影片 12</vt:lpstr>
      <vt:lpstr>Bias</vt:lpstr>
      <vt:lpstr>投影片 14</vt:lpstr>
      <vt:lpstr>CI width</vt:lpstr>
      <vt:lpstr>Number of IV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Methods for Estimating Confidence Intervals for Omega-Squared Effect Size</dc:title>
  <cp:lastModifiedBy>HKIEd</cp:lastModifiedBy>
  <cp:revision>20</cp:revision>
  <dcterms:modified xsi:type="dcterms:W3CDTF">2012-07-10T16:44:54Z</dcterms:modified>
</cp:coreProperties>
</file>