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91B9-45B7-455C-AB49-584B97D86077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D16D-C230-48E8-959A-D8124AB2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F0C-7DC5-4A45-AA2C-0B6E5D32DBD7}" type="datetime1">
              <a:rPr lang="en-US" smtClean="0"/>
              <a:t>7/31/2012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DA1B-D5E4-40A1-A7E9-CCE7CD0CD5A4}" type="datetime1">
              <a:rPr lang="en-US" smtClean="0"/>
              <a:t>7/31/2012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A6B1-D5E1-4EF7-97DF-9BB1A3CD2BDF}" type="datetime1">
              <a:rPr lang="en-US" smtClean="0"/>
              <a:t>7/31/2012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C7E5-8CA2-46BB-AE36-A405523E1A41}" type="datetime1">
              <a:rPr lang="en-US" smtClean="0"/>
              <a:t>7/31/2012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CAE8-2925-4760-A8D5-8431343654C0}" type="datetime1">
              <a:rPr lang="en-US" smtClean="0"/>
              <a:t>7/31/2012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8A93-92F4-41D7-A898-81152499E740}" type="datetime1">
              <a:rPr lang="en-US" smtClean="0"/>
              <a:t>7/31/2012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0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F766-EB03-4E6B-B408-BBE9570035DD}" type="datetime1">
              <a:rPr lang="en-US" smtClean="0"/>
              <a:t>7/31/2012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04D4-C20D-4243-AB51-FA6D5DFF0D33}" type="datetime1">
              <a:rPr lang="en-US" smtClean="0"/>
              <a:t>7/31/2012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0065-9FEF-4E2B-AE3B-D09A7DF03892}" type="datetime1">
              <a:rPr lang="en-US" smtClean="0"/>
              <a:t>7/31/2012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CD54-0082-4F24-8D9C-FF35E23A259B}" type="datetime1">
              <a:rPr lang="en-US" smtClean="0"/>
              <a:t>7/31/2012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9130-62EA-474D-A1F7-AC1F5DD0AC63}" type="datetime1">
              <a:rPr lang="en-US" smtClean="0"/>
              <a:t>7/31/2012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6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45F6-9411-4A21-87AE-517255A29D3A}" type="datetime1">
              <a:rPr lang="en-US" smtClean="0"/>
              <a:t>7/31/2012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B107-9553-4A8D-8E46-7C5C756D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education.illinois.edu/people/jmzha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96944" cy="23762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Calibration of Response Data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MIRT Models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Simple and Mixed Structures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Jinming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Zhang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Illinois at Urbana-Champaign</a:t>
            </a:r>
            <a:endParaRPr lang="en-US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65104"/>
            <a:ext cx="152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09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788154"/>
            <a:ext cx="8229600" cy="573719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RMSE for each item parameter and correlations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RMSE for item response function (IRF)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Percentage of counts for the superior approach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242966"/>
            <a:ext cx="2592288" cy="88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87742"/>
            <a:ext cx="5132685" cy="76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5" y="3429000"/>
            <a:ext cx="4436169" cy="87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85" y="4570325"/>
            <a:ext cx="2822887" cy="4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7" y="5661248"/>
            <a:ext cx="2376264" cy="7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719138"/>
            <a:ext cx="77247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259632" y="2132856"/>
            <a:ext cx="0" cy="338437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71525"/>
            <a:ext cx="77533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12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6228184" y="2060848"/>
            <a:ext cx="1008112" cy="3744416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733425"/>
            <a:ext cx="77343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752475"/>
            <a:ext cx="76866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14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419872" y="2906838"/>
            <a:ext cx="1224136" cy="387199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7094555" y="2546799"/>
            <a:ext cx="1224136" cy="729132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3419871" y="3717032"/>
            <a:ext cx="4898819" cy="792088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5148063" y="4896319"/>
            <a:ext cx="3170627" cy="792088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74800"/>
            <a:ext cx="822325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15</a:t>
            </a:fld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476597" y="2952103"/>
            <a:ext cx="8172700" cy="64807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66875"/>
            <a:ext cx="82359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763688" y="2897785"/>
            <a:ext cx="0" cy="57606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411760" y="2789981"/>
            <a:ext cx="6278215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Structure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86110"/>
            <a:ext cx="5203618" cy="336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2979187" y="2592764"/>
            <a:ext cx="3239899" cy="1699916"/>
            <a:chOff x="2988285" y="2592068"/>
            <a:chExt cx="3239899" cy="1699916"/>
          </a:xfrm>
        </p:grpSpPr>
        <p:sp>
          <p:nvSpPr>
            <p:cNvPr id="5" name="淚滴形 4"/>
            <p:cNvSpPr/>
            <p:nvPr/>
          </p:nvSpPr>
          <p:spPr>
            <a:xfrm rot="11712953">
              <a:off x="2988285" y="2592068"/>
              <a:ext cx="1531498" cy="1699916"/>
            </a:xfrm>
            <a:prstGeom prst="teardrop">
              <a:avLst>
                <a:gd name="adj" fmla="val 1378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923928" y="2852936"/>
              <a:ext cx="2304256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9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" y="0"/>
            <a:ext cx="5163653" cy="33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5120208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18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436096" y="548680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Approximate simple structure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Reference composite: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Correlation coefficients between reference composite: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3052"/>
            <a:ext cx="1656184" cy="7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60" y="4725144"/>
            <a:ext cx="3497957" cy="9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3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Study with MS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Purpose: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consequences of the violation of simple structure.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factors: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number of items: 30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size: 1000, 3000, or 5000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correlation coefficient:.8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3 combinations which implemented by ASSEST with 100 replications.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Multidimensionality</a:t>
            </a:r>
            <a:endParaRPr lang="en-US" dirty="0"/>
          </a:p>
        </p:txBody>
      </p:sp>
      <p:grpSp>
        <p:nvGrpSpPr>
          <p:cNvPr id="69" name="群組 68"/>
          <p:cNvGrpSpPr/>
          <p:nvPr/>
        </p:nvGrpSpPr>
        <p:grpSpPr>
          <a:xfrm>
            <a:off x="1475656" y="1700808"/>
            <a:ext cx="1944216" cy="4032448"/>
            <a:chOff x="1475656" y="1700808"/>
            <a:chExt cx="1944216" cy="4032448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1475656" y="1700808"/>
              <a:ext cx="504056" cy="504056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75656" y="2357264"/>
              <a:ext cx="504056" cy="504056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475656" y="2996952"/>
              <a:ext cx="504056" cy="504056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75656" y="3933056"/>
              <a:ext cx="504056" cy="504056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75656" y="4581128"/>
              <a:ext cx="504056" cy="504056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75656" y="5229200"/>
              <a:ext cx="504056" cy="504056"/>
            </a:xfrm>
            <a:prstGeom prst="rect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直線單箭頭接點 18"/>
            <p:cNvCxnSpPr>
              <a:stCxn id="21" idx="2"/>
              <a:endCxn id="4" idx="3"/>
            </p:cNvCxnSpPr>
            <p:nvPr/>
          </p:nvCxnSpPr>
          <p:spPr>
            <a:xfrm flipH="1" flipV="1">
              <a:off x="1979712" y="1952836"/>
              <a:ext cx="576064" cy="656456"/>
            </a:xfrm>
            <a:prstGeom prst="straightConnector1">
              <a:avLst/>
            </a:prstGeom>
            <a:grpFill/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/>
            <p:cNvSpPr/>
            <p:nvPr/>
          </p:nvSpPr>
          <p:spPr>
            <a:xfrm>
              <a:off x="2555776" y="2289448"/>
              <a:ext cx="864096" cy="639688"/>
            </a:xfrm>
            <a:prstGeom prst="ellipse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2555776" y="4513312"/>
              <a:ext cx="864096" cy="639688"/>
            </a:xfrm>
            <a:prstGeom prst="ellipse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直線單箭頭接點 26"/>
            <p:cNvCxnSpPr>
              <a:stCxn id="21" idx="2"/>
              <a:endCxn id="7" idx="3"/>
            </p:cNvCxnSpPr>
            <p:nvPr/>
          </p:nvCxnSpPr>
          <p:spPr>
            <a:xfrm flipH="1">
              <a:off x="1979712" y="2609292"/>
              <a:ext cx="576064" cy="0"/>
            </a:xfrm>
            <a:prstGeom prst="straightConnector1">
              <a:avLst/>
            </a:prstGeom>
            <a:grpFill/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21" idx="2"/>
              <a:endCxn id="8" idx="3"/>
            </p:cNvCxnSpPr>
            <p:nvPr/>
          </p:nvCxnSpPr>
          <p:spPr>
            <a:xfrm flipH="1">
              <a:off x="1979712" y="2609292"/>
              <a:ext cx="576064" cy="639688"/>
            </a:xfrm>
            <a:prstGeom prst="straightConnector1">
              <a:avLst/>
            </a:prstGeom>
            <a:grpFill/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22" idx="2"/>
              <a:endCxn id="9" idx="3"/>
            </p:cNvCxnSpPr>
            <p:nvPr/>
          </p:nvCxnSpPr>
          <p:spPr>
            <a:xfrm flipH="1" flipV="1">
              <a:off x="1979712" y="4185084"/>
              <a:ext cx="576064" cy="648072"/>
            </a:xfrm>
            <a:prstGeom prst="straightConnector1">
              <a:avLst/>
            </a:prstGeom>
            <a:grpFill/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22" idx="2"/>
              <a:endCxn id="10" idx="3"/>
            </p:cNvCxnSpPr>
            <p:nvPr/>
          </p:nvCxnSpPr>
          <p:spPr>
            <a:xfrm flipH="1">
              <a:off x="1979712" y="4833156"/>
              <a:ext cx="576064" cy="0"/>
            </a:xfrm>
            <a:prstGeom prst="straightConnector1">
              <a:avLst/>
            </a:prstGeom>
            <a:grpFill/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22" idx="2"/>
              <a:endCxn id="11" idx="3"/>
            </p:cNvCxnSpPr>
            <p:nvPr/>
          </p:nvCxnSpPr>
          <p:spPr>
            <a:xfrm flipH="1">
              <a:off x="1979712" y="4833156"/>
              <a:ext cx="576064" cy="648072"/>
            </a:xfrm>
            <a:prstGeom prst="straightConnector1">
              <a:avLst/>
            </a:prstGeom>
            <a:grpFill/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群組 67"/>
          <p:cNvGrpSpPr/>
          <p:nvPr/>
        </p:nvGrpSpPr>
        <p:grpSpPr>
          <a:xfrm>
            <a:off x="5436096" y="1700808"/>
            <a:ext cx="1872208" cy="4032448"/>
            <a:chOff x="5436096" y="1700808"/>
            <a:chExt cx="1872208" cy="4032448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5436096" y="1700808"/>
              <a:ext cx="504056" cy="50405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36096" y="2357264"/>
              <a:ext cx="504056" cy="50405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36096" y="2996952"/>
              <a:ext cx="504056" cy="50405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436096" y="3933056"/>
              <a:ext cx="504056" cy="50405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436096" y="4581128"/>
              <a:ext cx="504056" cy="50405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436096" y="5229200"/>
              <a:ext cx="504056" cy="50405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6444208" y="2289448"/>
              <a:ext cx="864096" cy="639688"/>
            </a:xfrm>
            <a:prstGeom prst="ellipse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6444208" y="4513312"/>
              <a:ext cx="864096" cy="639688"/>
            </a:xfrm>
            <a:prstGeom prst="ellipse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直線單箭頭接點 41"/>
            <p:cNvCxnSpPr>
              <a:stCxn id="23" idx="2"/>
              <a:endCxn id="12" idx="3"/>
            </p:cNvCxnSpPr>
            <p:nvPr/>
          </p:nvCxnSpPr>
          <p:spPr>
            <a:xfrm flipH="1" flipV="1">
              <a:off x="5940152" y="1952836"/>
              <a:ext cx="504056" cy="656456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23" idx="2"/>
              <a:endCxn id="13" idx="3"/>
            </p:cNvCxnSpPr>
            <p:nvPr/>
          </p:nvCxnSpPr>
          <p:spPr>
            <a:xfrm flipH="1">
              <a:off x="5940152" y="2609292"/>
              <a:ext cx="504056" cy="0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>
              <a:stCxn id="23" idx="2"/>
              <a:endCxn id="14" idx="3"/>
            </p:cNvCxnSpPr>
            <p:nvPr/>
          </p:nvCxnSpPr>
          <p:spPr>
            <a:xfrm flipH="1">
              <a:off x="5940152" y="2609292"/>
              <a:ext cx="504056" cy="639688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>
              <a:stCxn id="23" idx="2"/>
              <a:endCxn id="15" idx="3"/>
            </p:cNvCxnSpPr>
            <p:nvPr/>
          </p:nvCxnSpPr>
          <p:spPr>
            <a:xfrm flipH="1">
              <a:off x="5940152" y="2609292"/>
              <a:ext cx="504056" cy="1575792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24" idx="2"/>
              <a:endCxn id="13" idx="3"/>
            </p:cNvCxnSpPr>
            <p:nvPr/>
          </p:nvCxnSpPr>
          <p:spPr>
            <a:xfrm flipH="1" flipV="1">
              <a:off x="5940152" y="2609292"/>
              <a:ext cx="504056" cy="2223864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stCxn id="24" idx="2"/>
              <a:endCxn id="16" idx="3"/>
            </p:cNvCxnSpPr>
            <p:nvPr/>
          </p:nvCxnSpPr>
          <p:spPr>
            <a:xfrm flipH="1">
              <a:off x="5940152" y="4833156"/>
              <a:ext cx="504056" cy="0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24" idx="2"/>
              <a:endCxn id="15" idx="3"/>
            </p:cNvCxnSpPr>
            <p:nvPr/>
          </p:nvCxnSpPr>
          <p:spPr>
            <a:xfrm flipH="1" flipV="1">
              <a:off x="5940152" y="4185084"/>
              <a:ext cx="504056" cy="648072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>
              <a:stCxn id="24" idx="2"/>
              <a:endCxn id="17" idx="3"/>
            </p:cNvCxnSpPr>
            <p:nvPr/>
          </p:nvCxnSpPr>
          <p:spPr>
            <a:xfrm flipH="1">
              <a:off x="5940152" y="4833156"/>
              <a:ext cx="504056" cy="648072"/>
            </a:xfrm>
            <a:prstGeom prst="straightConnector1">
              <a:avLst/>
            </a:prstGeom>
            <a:grpFill/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1043608" y="1340768"/>
            <a:ext cx="2592288" cy="468052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/>
          <p:cNvSpPr/>
          <p:nvPr/>
        </p:nvSpPr>
        <p:spPr>
          <a:xfrm>
            <a:off x="4896036" y="1380964"/>
            <a:ext cx="2592288" cy="4680520"/>
          </a:xfrm>
          <a:prstGeom prst="rect">
            <a:avLst/>
          </a:prstGeom>
          <a:noFill/>
          <a:ln w="254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投影片編號版面配置區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295400"/>
            <a:ext cx="81978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Discussion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SST, when MMLE is applied, when the number of items is mall, multidimensional approach is superior; otherwise, unidimensional approach is superior.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MT (ASST), the correlation will be overestimated while the items were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-specified.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structure test (SST)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items belong to one and only one dimension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Mixed structure test (MST)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items belong to one or more dimensions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Approximate simple structure test (ASST)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of the items belong to one and only one dimension with a little amount of items cross more than one dimensions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Unidimensional approach</a:t>
            </a:r>
          </a:p>
          <a:p>
            <a:pPr marL="457200" lvl="1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(consecutive unidimensional approach)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calibrate each subtest separately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 calculate the correlations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Unidimensional approximation approach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(unidimensional approach)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treat the whole test as unidimensional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Multidimensional approach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into account the structure/collateral information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generate correlation/covariance as by-product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M3PL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4282"/>
            <a:ext cx="4578399" cy="10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compensatory model.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M3PL for multiple-choice items and M2PL for dichotomously scored constructed-response item.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30832" cy="6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62" y="2832191"/>
            <a:ext cx="5884906" cy="6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        and         in other dimension, the M3PL model become two separate U3PL model.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43" y="3881460"/>
            <a:ext cx="781218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36" y="3900310"/>
            <a:ext cx="733168" cy="3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Parameter Estimation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JMLE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abilities are treated as fixed unknown parameters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theoretically, same parameter estimates for unidimensional and multidimensional approach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Estimates are not consistent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MMLE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abilities are treated as random variable with a prior distribution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involving the correlation matrix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Did not consistent for unidimensional and multidimensional approach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Study with SS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Purpose: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accuracy of item parameter estimates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obtained from unidimensional and multidimensional approaches in MMLE method.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factors: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number of items: 30, 46 or 62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size: 500, 1000, 2000, 3000, 4000, 5000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correlation coefficient: 0, .5 or .8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54 combinations which implemented by ASSEST with 100 replications.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6840760" cy="669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1052735"/>
            <a:ext cx="6874498" cy="2626635"/>
          </a:xfrm>
          <a:prstGeom prst="rect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115616" y="1052734"/>
            <a:ext cx="6874498" cy="403245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B107-9553-4A8D-8E46-7C5C756D2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419</Words>
  <Application>Microsoft Office PowerPoint</Application>
  <PresentationFormat>如螢幕大小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Calibration of Response Data  Using MIRT Models  with Simple and Mixed Structures</vt:lpstr>
      <vt:lpstr>Multidimensionality</vt:lpstr>
      <vt:lpstr>Structure</vt:lpstr>
      <vt:lpstr>Data Analysis</vt:lpstr>
      <vt:lpstr>M3PL</vt:lpstr>
      <vt:lpstr>Simple Structure</vt:lpstr>
      <vt:lpstr>Item Parameter Estimation</vt:lpstr>
      <vt:lpstr>Simulation Study with SS</vt:lpstr>
      <vt:lpstr>PowerPoint 簡報</vt:lpstr>
      <vt:lpstr>Evaluation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Mixed Structure</vt:lpstr>
      <vt:lpstr>PowerPoint 簡報</vt:lpstr>
      <vt:lpstr>Simulation Study with MS</vt:lpstr>
      <vt:lpstr>PowerPoint 簡報</vt:lpstr>
      <vt:lpstr>Conclusion and Discussion</vt:lpstr>
    </vt:vector>
  </TitlesOfParts>
  <Company>HKIEd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Response Data  Using MIRT Models  with Simple and Mixed Structures</dc:title>
  <dc:creator>HKIEd</dc:creator>
  <cp:lastModifiedBy>HKIEd</cp:lastModifiedBy>
  <cp:revision>21</cp:revision>
  <dcterms:created xsi:type="dcterms:W3CDTF">2012-07-31T08:28:15Z</dcterms:created>
  <dcterms:modified xsi:type="dcterms:W3CDTF">2012-07-31T15:11:51Z</dcterms:modified>
</cp:coreProperties>
</file>